
<file path=[Content_Types].xml><?xml version="1.0" encoding="utf-8"?>
<Types xmlns="http://schemas.openxmlformats.org/package/2006/content-types">
  <Default Extension="png" ContentType="image/png"/>
  <Default Extension="emf" ContentType="image/x-emf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38"/>
  </p:notesMasterIdLst>
  <p:sldIdLst>
    <p:sldId id="258" r:id="rId2"/>
    <p:sldId id="467" r:id="rId3"/>
    <p:sldId id="500" r:id="rId4"/>
    <p:sldId id="468" r:id="rId5"/>
    <p:sldId id="505" r:id="rId6"/>
    <p:sldId id="503" r:id="rId7"/>
    <p:sldId id="504" r:id="rId8"/>
    <p:sldId id="496" r:id="rId9"/>
    <p:sldId id="471" r:id="rId10"/>
    <p:sldId id="506" r:id="rId11"/>
    <p:sldId id="473" r:id="rId12"/>
    <p:sldId id="474" r:id="rId13"/>
    <p:sldId id="475" r:id="rId14"/>
    <p:sldId id="507" r:id="rId15"/>
    <p:sldId id="508" r:id="rId16"/>
    <p:sldId id="509" r:id="rId17"/>
    <p:sldId id="510" r:id="rId18"/>
    <p:sldId id="497" r:id="rId19"/>
    <p:sldId id="477" r:id="rId20"/>
    <p:sldId id="478" r:id="rId21"/>
    <p:sldId id="479" r:id="rId22"/>
    <p:sldId id="480" r:id="rId23"/>
    <p:sldId id="481" r:id="rId24"/>
    <p:sldId id="498" r:id="rId25"/>
    <p:sldId id="483" r:id="rId26"/>
    <p:sldId id="499" r:id="rId27"/>
    <p:sldId id="485" r:id="rId28"/>
    <p:sldId id="486" r:id="rId29"/>
    <p:sldId id="487" r:id="rId30"/>
    <p:sldId id="488" r:id="rId31"/>
    <p:sldId id="511" r:id="rId32"/>
    <p:sldId id="512" r:id="rId33"/>
    <p:sldId id="513" r:id="rId34"/>
    <p:sldId id="514" r:id="rId35"/>
    <p:sldId id="490" r:id="rId36"/>
    <p:sldId id="491" r:id="rId37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64DD9"/>
    <a:srgbClr val="94003F"/>
    <a:srgbClr val="D5A6DF"/>
    <a:srgbClr val="FF91C8"/>
    <a:srgbClr val="0000FF"/>
    <a:srgbClr val="92D050"/>
    <a:srgbClr val="BDD7EE"/>
    <a:srgbClr val="A50021"/>
    <a:srgbClr val="7030A0"/>
    <a:srgbClr val="5B9B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844" autoAdjust="0"/>
    <p:restoredTop sz="85051" autoAdjust="0"/>
  </p:normalViewPr>
  <p:slideViewPr>
    <p:cSldViewPr snapToGrid="0">
      <p:cViewPr varScale="1">
        <p:scale>
          <a:sx n="75" d="100"/>
          <a:sy n="75" d="100"/>
        </p:scale>
        <p:origin x="1334" y="4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4264AA-669E-4804-A1D5-94FA36B6DCCD}" type="datetimeFigureOut">
              <a:rPr lang="zh-CN" altLang="en-US" smtClean="0"/>
              <a:t>2020/4/8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DC56F0-BEE5-4715-8E33-DABC78619DE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77485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DC56F0-BEE5-4715-8E33-DABC78619DE8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61603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DC56F0-BEE5-4715-8E33-DABC78619DE8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88888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表示图像或者图形的二维数组就称为位图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DC56F0-BEE5-4715-8E33-DABC78619DE8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44872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每个像素由</a:t>
            </a:r>
            <a:r>
              <a:rPr lang="en-US" altLang="zh-CN" dirty="0" smtClean="0"/>
              <a:t>8</a:t>
            </a:r>
            <a:r>
              <a:rPr lang="zh-CN" altLang="en-US" dirty="0" smtClean="0"/>
              <a:t>位二进制组成，每一位单独抽出来存在一个平面称为位平面。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DC56F0-BEE5-4715-8E33-DABC78619DE8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90617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DC56F0-BEE5-4715-8E33-DABC78619DE8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55718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DC56F0-BEE5-4715-8E33-DABC78619DE8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85903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DC56F0-BEE5-4715-8E33-DABC78619DE8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38582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93B95-C703-CD4C-B49F-E1CD62379AD1}" type="datetime1">
              <a:rPr lang="en-US" altLang="zh-CN" smtClean="0"/>
              <a:t>4/8/2020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74656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DA74F4-7A2A-464D-AD92-27658FAA9AEC}" type="datetime1">
              <a:rPr lang="en-US" altLang="zh-CN" smtClean="0"/>
              <a:t>4/8/2020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7996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 bwMode="auto">
          <a:xfrm>
            <a:off x="457200" y="1066800"/>
            <a:ext cx="82296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Content Placeholder 7"/>
          <p:cNvSpPr>
            <a:spLocks noGrp="1"/>
          </p:cNvSpPr>
          <p:nvPr>
            <p:ph sz="quarter" idx="11"/>
          </p:nvPr>
        </p:nvSpPr>
        <p:spPr>
          <a:xfrm>
            <a:off x="457200" y="1299599"/>
            <a:ext cx="8229600" cy="4876800"/>
          </a:xfrm>
          <a:prstGeom prst="rect">
            <a:avLst/>
          </a:prstGeom>
        </p:spPr>
        <p:txBody>
          <a:bodyPr/>
          <a:lstStyle>
            <a:lvl1pPr marL="342892" indent="-342892">
              <a:spcAft>
                <a:spcPts val="0"/>
              </a:spcAft>
              <a:buFont typeface="Arial" panose="020B0604020202020204" pitchFamily="34" charset="0"/>
              <a:buChar char="•"/>
              <a:defRPr sz="3200">
                <a:latin typeface="+mj-lt"/>
                <a:cs typeface="Arial"/>
              </a:defRPr>
            </a:lvl1pPr>
            <a:lvl2pPr marL="685783" marR="0" indent="-342892" algn="l" defTabSz="685783" rtl="0" eaLnBrk="1" fontAlgn="base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Calibri" panose="020F0502020204030204" pitchFamily="34" charset="0"/>
              <a:buChar char="◦"/>
              <a:tabLst/>
              <a:defRPr sz="2800">
                <a:latin typeface="+mj-lt"/>
                <a:cs typeface="Arial"/>
              </a:defRPr>
            </a:lvl2pPr>
            <a:lvl3pPr marL="942952" marR="0" indent="-257168" algn="l" defTabSz="685783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400">
                <a:latin typeface="+mj-lt"/>
                <a:cs typeface="Arial"/>
              </a:defRPr>
            </a:lvl3pPr>
            <a:lvl4pPr marL="1285843" marR="0" indent="-257168" algn="l" defTabSz="685783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800">
                <a:latin typeface="+mj-lt"/>
                <a:cs typeface="Arial"/>
              </a:defRPr>
            </a:lvl4pPr>
            <a:lvl5pPr marL="1585874" marR="0" indent="-214308" algn="l" defTabSz="685783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600">
                <a:latin typeface="+mj-lt"/>
                <a:cs typeface="Arial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marL="685783" marR="0" lvl="1" indent="-342892" algn="l" defTabSz="685783" rtl="0" eaLnBrk="1" fontAlgn="base" latinLnBrk="0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Second level</a:t>
            </a:r>
          </a:p>
          <a:p>
            <a:pPr marL="942952" marR="0" lvl="2" indent="-257168" algn="l" defTabSz="685783" rtl="0" eaLnBrk="1" fontAlgn="base" latinLnBrk="0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Third level</a:t>
            </a:r>
          </a:p>
          <a:p>
            <a:pPr marL="1285843" marR="0" lvl="3" indent="-257168" algn="l" defTabSz="685783" rtl="0" eaLnBrk="1" fontAlgn="base" latinLnBrk="0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Fourth level</a:t>
            </a:r>
          </a:p>
          <a:p>
            <a:pPr marL="1585874" marR="0" lvl="4" indent="-214308" algn="l" defTabSz="685783" rtl="0" eaLnBrk="1" fontAlgn="base" latinLnBrk="0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Fifth </a:t>
            </a:r>
            <a:r>
              <a:rPr lang="en-GB" dirty="0" err="1"/>
              <a:t>leve</a:t>
            </a:r>
            <a:r>
              <a:rPr lang="en-US" dirty="0"/>
              <a:t>l</a:t>
            </a:r>
          </a:p>
        </p:txBody>
      </p:sp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380999"/>
            <a:ext cx="8229600" cy="6096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938883"/>
                </a:solidFill>
              </a:defRPr>
            </a:lvl1pPr>
          </a:lstStyle>
          <a:p>
            <a:fld id="{036C557A-1475-2747-AFDC-D7C825D68B4C}" type="slidenum">
              <a:rPr lang="uk-UA" smtClean="0"/>
              <a:pPr/>
              <a:t>‹#›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8222484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41687"/>
            <a:ext cx="7886700" cy="532945"/>
          </a:xfrm>
        </p:spPr>
        <p:txBody>
          <a:bodyPr/>
          <a:lstStyle>
            <a:lvl1pPr>
              <a:defRPr>
                <a:solidFill>
                  <a:srgbClr val="94003F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D698B4-4B2D-654A-B790-9D28830F66D1}" type="datetime1">
              <a:rPr lang="en-US" altLang="zh-CN" smtClean="0"/>
              <a:t>4/8/2020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8318" y="6492875"/>
            <a:ext cx="775255" cy="365125"/>
          </a:xfrm>
        </p:spPr>
        <p:txBody>
          <a:bodyPr/>
          <a:lstStyle>
            <a:lvl1pPr algn="ctr">
              <a:defRPr/>
            </a:lvl1pPr>
          </a:lstStyle>
          <a:p>
            <a:fld id="{EB792F4E-54C0-4D36-B331-9C6FCFE9A340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C462250D-7816-4698-AB06-D55CC1575AE0}"/>
              </a:ext>
            </a:extLst>
          </p:cNvPr>
          <p:cNvSpPr/>
          <p:nvPr userDrawn="1"/>
        </p:nvSpPr>
        <p:spPr>
          <a:xfrm>
            <a:off x="304799" y="132161"/>
            <a:ext cx="238125" cy="532945"/>
          </a:xfrm>
          <a:prstGeom prst="roundRect">
            <a:avLst/>
          </a:prstGeom>
          <a:solidFill>
            <a:srgbClr val="94003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11524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30037"/>
            <a:ext cx="3886200" cy="476942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30037"/>
            <a:ext cx="3886200" cy="476942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F789E-5532-C44B-BE37-3720379333A3}" type="datetime1">
              <a:rPr lang="en-US" altLang="zh-CN" smtClean="0"/>
              <a:t>4/8/2020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53204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C4CE90-35DF-714E-A54B-1616793996EF}" type="datetime1">
              <a:rPr lang="en-US" altLang="zh-CN" smtClean="0"/>
              <a:t>4/8/2020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52597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B29BE-C124-6E4B-9540-86B6226EA005}" type="datetime1">
              <a:rPr lang="en-US" altLang="zh-CN" smtClean="0"/>
              <a:t>4/8/2020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35110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54D0E-4541-D041-AAF9-9DC55280BABC}" type="datetime1">
              <a:rPr lang="en-US" altLang="zh-CN" smtClean="0"/>
              <a:t>4/8/2020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5011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8121E4-0B7D-5B4D-A93A-4D6BDC0EFBD5}" type="datetime1">
              <a:rPr lang="en-US" altLang="zh-CN" smtClean="0"/>
              <a:t>4/8/2020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94963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8477D0-6F70-944E-B052-F3A5D9F888C2}" type="datetime1">
              <a:rPr lang="en-US" altLang="zh-CN" smtClean="0"/>
              <a:t>4/8/2020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58278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81147-639A-1645-AB65-BD692A4B0E54}" type="datetime1">
              <a:rPr lang="en-US" altLang="zh-CN" smtClean="0"/>
              <a:t>4/8/2020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67784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5121" y="95705"/>
            <a:ext cx="7886700" cy="532945"/>
          </a:xfrm>
          <a:prstGeom prst="rect">
            <a:avLst/>
          </a:prstGeom>
          <a:noFill/>
        </p:spPr>
        <p:txBody>
          <a:bodyPr/>
          <a:lstStyle/>
          <a:p>
            <a:pPr marL="0" lvl="0"/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16831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0783800F-2EDC-054D-B04D-A89CE5DA3858}" type="datetime1">
              <a:rPr lang="en-US" altLang="zh-CN" smtClean="0"/>
              <a:t>4/8/2020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51988" y="6492875"/>
            <a:ext cx="7628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EB792F4E-54C0-4D36-B331-9C6FCFE9A34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3284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altLang="en-US" sz="3200" b="1" kern="1200" cap="none" spc="0" dirty="0">
          <a:ln w="0"/>
          <a:solidFill>
            <a:schemeClr val="bg1"/>
          </a:solidFill>
          <a:effectLst>
            <a:outerShdw blurRad="38100" dist="19050" dir="2700000" algn="tl" rotWithShape="0">
              <a:schemeClr val="dk1">
                <a:alpha val="40000"/>
              </a:schemeClr>
            </a:outerShdw>
          </a:effectLst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360000" indent="-360000" algn="l" defTabSz="914400" rtl="0" eaLnBrk="1" latinLnBrk="0" hangingPunct="1">
        <a:lnSpc>
          <a:spcPct val="90000"/>
        </a:lnSpc>
        <a:spcBef>
          <a:spcPts val="1000"/>
        </a:spcBef>
        <a:buClr>
          <a:srgbClr val="94003F"/>
        </a:buClr>
        <a:buSzPct val="70000"/>
        <a:buFont typeface="Wingdings" panose="05000000000000000000" pitchFamily="2" charset="2"/>
        <a:buChar char="u"/>
        <a:defRPr sz="2800" b="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04b" panose="00000400000000000000" pitchFamily="2" charset="0"/>
        <a:buChar char="-"/>
        <a:defRPr sz="20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wmf"/><Relationship Id="rId2" Type="http://schemas.openxmlformats.org/officeDocument/2006/relationships/image" Target="../media/image21.w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wmf"/><Relationship Id="rId4" Type="http://schemas.openxmlformats.org/officeDocument/2006/relationships/image" Target="../media/image9.w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emf"/><Relationship Id="rId5" Type="http://schemas.openxmlformats.org/officeDocument/2006/relationships/image" Target="../media/image24.emf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wmf"/><Relationship Id="rId2" Type="http://schemas.openxmlformats.org/officeDocument/2006/relationships/image" Target="../media/image26.w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wmf"/><Relationship Id="rId2" Type="http://schemas.openxmlformats.org/officeDocument/2006/relationships/image" Target="../media/image26.w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wm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wmf"/><Relationship Id="rId4" Type="http://schemas.openxmlformats.org/officeDocument/2006/relationships/image" Target="../media/image8.w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wmf"/><Relationship Id="rId2" Type="http://schemas.openxmlformats.org/officeDocument/2006/relationships/image" Target="../media/image13.w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2B0737-0771-45C8-9CD7-A3CBF1E811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/>
          <a:lstStyle/>
          <a:p>
            <a:r>
              <a:rPr lang="zh-CN" altLang="en-US" sz="5400" dirty="0" smtClean="0">
                <a:solidFill>
                  <a:srgbClr val="94003F"/>
                </a:solidFill>
              </a:rPr>
              <a:t>多媒体系统导论</a:t>
            </a:r>
            <a:r>
              <a:rPr lang="zh-CN" altLang="zh-CN" sz="5400" dirty="0">
                <a:solidFill>
                  <a:srgbClr val="94003F"/>
                </a:solidFill>
              </a:rPr>
              <a:t>—</a:t>
            </a:r>
            <a:r>
              <a:rPr lang="zh-CN" altLang="zh-CN" sz="5400" dirty="0" smtClean="0">
                <a:solidFill>
                  <a:srgbClr val="94003F"/>
                </a:solidFill>
              </a:rPr>
              <a:t>—</a:t>
            </a:r>
            <a:r>
              <a:rPr lang="zh-TW" altLang="en-US" sz="5400" dirty="0">
                <a:solidFill>
                  <a:srgbClr val="94003F"/>
                </a:solidFill>
              </a:rPr>
              <a:t>图形和图像的数据表现</a:t>
            </a:r>
            <a:endParaRPr lang="zh-CN" altLang="en-US" sz="5400" dirty="0">
              <a:solidFill>
                <a:srgbClr val="94003F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C307A8E-1E70-4269-B64B-7B4FE2CB43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>
            <a:normAutofit fontScale="92500" lnSpcReduction="20000"/>
          </a:bodyPr>
          <a:lstStyle/>
          <a:p>
            <a:endParaRPr lang="en-US" altLang="zh-TW" dirty="0"/>
          </a:p>
          <a:p>
            <a:pPr>
              <a:lnSpc>
                <a:spcPct val="110000"/>
              </a:lnSpc>
            </a:pPr>
            <a:r>
              <a:rPr lang="zh-CN" altLang="en-US" dirty="0"/>
              <a:t>授课教师：张小燕</a:t>
            </a:r>
            <a:endParaRPr lang="en-US" altLang="zh-CN" dirty="0"/>
          </a:p>
          <a:p>
            <a:pPr>
              <a:lnSpc>
                <a:spcPct val="110000"/>
              </a:lnSpc>
            </a:pPr>
            <a:r>
              <a:rPr lang="en-US" altLang="zh-CN" dirty="0"/>
              <a:t>Email</a:t>
            </a:r>
            <a:r>
              <a:rPr lang="zh-CN" altLang="en-US" dirty="0"/>
              <a:t>：</a:t>
            </a:r>
            <a:r>
              <a:rPr lang="en-US" altLang="zh-CN" dirty="0"/>
              <a:t>xyzhang15@szu.edu.cn</a:t>
            </a:r>
          </a:p>
          <a:p>
            <a:r>
              <a:rPr lang="en-US" altLang="zh-CN" dirty="0" smtClean="0"/>
              <a:t>2020</a:t>
            </a:r>
            <a:r>
              <a:rPr lang="zh-CN" altLang="en-US" dirty="0"/>
              <a:t>年春季课程</a:t>
            </a:r>
          </a:p>
        </p:txBody>
      </p:sp>
      <p:pic>
        <p:nvPicPr>
          <p:cNvPr id="6" name="图片 10">
            <a:extLst>
              <a:ext uri="{FF2B5EF4-FFF2-40B4-BE49-F238E27FC236}">
                <a16:creationId xmlns:a16="http://schemas.microsoft.com/office/drawing/2014/main" id="{3A5016C3-5892-442E-ABFD-D52AFF38DD9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029" y="240061"/>
            <a:ext cx="972064" cy="972064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B961E0DD-8BFE-4D16-AFD0-6C0D6CD188C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52" r="11334" b="15673"/>
          <a:stretch/>
        </p:blipFill>
        <p:spPr>
          <a:xfrm>
            <a:off x="1587252" y="435758"/>
            <a:ext cx="5982790" cy="671692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45AF210B-38FD-403E-B32F-0243E3095A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1446"/>
          <a:stretch/>
        </p:blipFill>
        <p:spPr bwMode="auto">
          <a:xfrm>
            <a:off x="7716202" y="240061"/>
            <a:ext cx="1028437" cy="972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3631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Calibri" charset="0"/>
                <a:ea typeface="新細明體" charset="0"/>
                <a:cs typeface="新細明體" charset="0"/>
              </a:rPr>
              <a:t>Gray-Level </a:t>
            </a:r>
            <a:r>
              <a:rPr lang="en-US" altLang="zh-TW" dirty="0" smtClean="0">
                <a:latin typeface="Calibri" charset="0"/>
                <a:ea typeface="新細明體" charset="0"/>
                <a:cs typeface="新細明體" charset="0"/>
              </a:rPr>
              <a:t>Image</a:t>
            </a:r>
            <a:r>
              <a:rPr lang="zh-CN" altLang="en-US" dirty="0">
                <a:latin typeface="Calibri" charset="0"/>
                <a:ea typeface="新細明體" charset="0"/>
                <a:cs typeface="新細明體" charset="0"/>
              </a:rPr>
              <a:t>（灰度图像）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1618" y="4149844"/>
            <a:ext cx="7886700" cy="3539145"/>
          </a:xfrm>
        </p:spPr>
        <p:txBody>
          <a:bodyPr>
            <a:normAutofit/>
          </a:bodyPr>
          <a:lstStyle/>
          <a:p>
            <a:r>
              <a:rPr lang="en-US" altLang="zh-TW" sz="2400" dirty="0" smtClean="0">
                <a:latin typeface="Cambria" charset="0"/>
                <a:ea typeface="新細明體" charset="0"/>
                <a:cs typeface="新細明體" charset="0"/>
              </a:rPr>
              <a:t>512</a:t>
            </a:r>
            <a:r>
              <a:rPr lang="en-US" altLang="zh-CN" sz="2400" dirty="0" smtClean="0">
                <a:latin typeface="Cambria" charset="0"/>
                <a:ea typeface="新細明體" charset="0"/>
                <a:cs typeface="新細明體" charset="0"/>
              </a:rPr>
              <a:t>x512</a:t>
            </a:r>
            <a:r>
              <a:rPr lang="zh-CN" altLang="en-US" sz="2400" dirty="0" smtClean="0">
                <a:latin typeface="Cambria" charset="0"/>
                <a:ea typeface="新細明體" charset="0"/>
                <a:cs typeface="新細明體" charset="0"/>
              </a:rPr>
              <a:t>的</a:t>
            </a:r>
            <a:r>
              <a:rPr lang="en-US" altLang="zh-CN" sz="2400" dirty="0" smtClean="0">
                <a:latin typeface="Cambria" charset="0"/>
                <a:ea typeface="新細明體" charset="0"/>
                <a:cs typeface="新細明體" charset="0"/>
              </a:rPr>
              <a:t>24</a:t>
            </a:r>
            <a:r>
              <a:rPr lang="zh-CN" altLang="en-US" sz="2400" dirty="0" smtClean="0">
                <a:latin typeface="Cambria" charset="0"/>
                <a:ea typeface="新細明體" charset="0"/>
                <a:cs typeface="新細明體" charset="0"/>
              </a:rPr>
              <a:t>位彩色图像转成</a:t>
            </a:r>
            <a:r>
              <a:rPr lang="en-US" altLang="zh-CN" sz="2400" dirty="0" smtClean="0">
                <a:latin typeface="Cambria" charset="0"/>
                <a:ea typeface="新細明體" charset="0"/>
                <a:cs typeface="新細明體" charset="0"/>
              </a:rPr>
              <a:t>8</a:t>
            </a:r>
            <a:r>
              <a:rPr lang="zh-CN" altLang="en-US" sz="2400" dirty="0" smtClean="0">
                <a:latin typeface="Cambria" charset="0"/>
                <a:ea typeface="新細明體" charset="0"/>
                <a:cs typeface="新細明體" charset="0"/>
              </a:rPr>
              <a:t>位灰度图像后，未压缩时数据量关系？</a:t>
            </a:r>
            <a:endParaRPr lang="en-US" altLang="zh-TW" sz="2400" dirty="0">
              <a:latin typeface="Cambria" charset="0"/>
              <a:ea typeface="新細明體" charset="0"/>
              <a:cs typeface="新細明體" charset="0"/>
            </a:endParaRPr>
          </a:p>
          <a:p>
            <a:pPr marL="0" indent="0">
              <a:buNone/>
            </a:pPr>
            <a:r>
              <a:rPr lang="en-US" dirty="0" smtClean="0"/>
              <a:t>   a. </a:t>
            </a:r>
            <a:r>
              <a:rPr lang="zh-CN" altLang="en-US" dirty="0" smtClean="0"/>
              <a:t>灰度图像和彩色图像大小一样</a:t>
            </a:r>
            <a:endParaRPr lang="en-US" altLang="zh-CN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altLang="zh-CN" dirty="0" smtClean="0"/>
              <a:t>b. </a:t>
            </a:r>
            <a:r>
              <a:rPr lang="zh-CN" altLang="en-US" dirty="0" smtClean="0"/>
              <a:t>灰度图像</a:t>
            </a:r>
            <a:r>
              <a:rPr lang="zh-CN" altLang="en-US" dirty="0"/>
              <a:t>是</a:t>
            </a:r>
            <a:r>
              <a:rPr lang="zh-CN" altLang="en-US" dirty="0" smtClean="0"/>
              <a:t>彩色图像数据量大小的一半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 smtClean="0"/>
              <a:t>   c. </a:t>
            </a:r>
            <a:r>
              <a:rPr lang="zh-CN" altLang="en-US" dirty="0"/>
              <a:t>灰度图像是彩色图像数据量大小</a:t>
            </a:r>
            <a:r>
              <a:rPr lang="zh-CN" altLang="en-US" dirty="0" smtClean="0"/>
              <a:t>的三分之一</a:t>
            </a:r>
            <a:endParaRPr lang="en-US" altLang="zh-CN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pPr/>
              <a:t>10</a:t>
            </a:fld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670" y="792238"/>
            <a:ext cx="3246329" cy="3240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6725" y="792238"/>
            <a:ext cx="3227361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980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Calibri" charset="0"/>
                <a:ea typeface="新細明體" charset="0"/>
                <a:cs typeface="新細明體" charset="0"/>
              </a:rPr>
              <a:t>Binary </a:t>
            </a:r>
            <a:r>
              <a:rPr lang="en-US" altLang="zh-TW" dirty="0" smtClean="0">
                <a:latin typeface="Calibri" charset="0"/>
                <a:ea typeface="新細明體" charset="0"/>
                <a:cs typeface="新細明體" charset="0"/>
              </a:rPr>
              <a:t>Image </a:t>
            </a:r>
            <a:r>
              <a:rPr lang="zh-CN" altLang="en-US" dirty="0" smtClean="0">
                <a:latin typeface="Calibri" charset="0"/>
                <a:ea typeface="新細明體" charset="0"/>
                <a:cs typeface="新細明體" charset="0"/>
              </a:rPr>
              <a:t>（二值图像）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16830"/>
            <a:ext cx="7886700" cy="4908365"/>
          </a:xfrm>
        </p:spPr>
        <p:txBody>
          <a:bodyPr>
            <a:normAutofit/>
          </a:bodyPr>
          <a:lstStyle/>
          <a:p>
            <a:pPr>
              <a:lnSpc>
                <a:spcPct val="70000"/>
              </a:lnSpc>
            </a:pPr>
            <a:r>
              <a:rPr lang="en-US" altLang="zh-TW" sz="2400" dirty="0">
                <a:latin typeface="Cambria" charset="0"/>
                <a:ea typeface="新細明體" charset="0"/>
                <a:cs typeface="新細明體" charset="0"/>
              </a:rPr>
              <a:t>Each pixel is stored as a single bit 0/1.</a:t>
            </a:r>
          </a:p>
          <a:p>
            <a:pPr>
              <a:lnSpc>
                <a:spcPct val="70000"/>
              </a:lnSpc>
            </a:pPr>
            <a:r>
              <a:rPr lang="en-US" altLang="zh-TW" sz="2400" dirty="0">
                <a:latin typeface="Cambria" charset="0"/>
                <a:ea typeface="新細明體" charset="0"/>
                <a:cs typeface="新細明體" charset="0"/>
              </a:rPr>
              <a:t>Also referred as 1-bit image</a:t>
            </a:r>
          </a:p>
          <a:p>
            <a:pPr>
              <a:lnSpc>
                <a:spcPct val="70000"/>
              </a:lnSpc>
            </a:pPr>
            <a:r>
              <a:rPr lang="en-US" altLang="zh-TW" sz="2400" dirty="0">
                <a:latin typeface="Cambria" charset="0"/>
                <a:ea typeface="新細明體" charset="0"/>
                <a:cs typeface="新細明體" charset="0"/>
              </a:rPr>
              <a:t>Use for the pictures containing simple graphics or text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pPr/>
              <a:t>11</a:t>
            </a:fld>
            <a:endParaRPr lang="zh-CN" altLang="en-US" dirty="0"/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2667000"/>
            <a:ext cx="3249613" cy="3208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52295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Calibri" charset="0"/>
                <a:ea typeface="新細明體" charset="0"/>
                <a:cs typeface="新細明體" charset="0"/>
              </a:rPr>
              <a:t>Bitmap of Gray-level Image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latin typeface="Cambria" charset="0"/>
                <a:ea typeface="新細明體" charset="0"/>
                <a:cs typeface="新細明體" charset="0"/>
              </a:rPr>
              <a:t>The two-dimensional array of pixel values that represent the images/graphics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pPr/>
              <a:t>12</a:t>
            </a:fld>
            <a:endParaRPr lang="zh-CN" altLang="en-US" dirty="0"/>
          </a:p>
        </p:txBody>
      </p:sp>
      <p:pic>
        <p:nvPicPr>
          <p:cNvPr id="5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850" y="2895600"/>
            <a:ext cx="3687763" cy="168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925" y="2895600"/>
            <a:ext cx="3448050" cy="2405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36892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Calibri" charset="0"/>
                <a:ea typeface="新細明體" charset="0"/>
                <a:cs typeface="新細明體" charset="0"/>
              </a:rPr>
              <a:t>Bitplane </a:t>
            </a:r>
            <a:r>
              <a:rPr lang="zh-CN" altLang="en-US" dirty="0">
                <a:latin typeface="Calibri" charset="0"/>
                <a:ea typeface="新細明體" charset="0"/>
                <a:cs typeface="新細明體" charset="0"/>
              </a:rPr>
              <a:t>（位平面）</a:t>
            </a:r>
            <a:r>
              <a:rPr lang="en-US" altLang="zh-TW" dirty="0">
                <a:latin typeface="Calibri" charset="0"/>
                <a:ea typeface="新細明體" charset="0"/>
                <a:cs typeface="新細明體" charset="0"/>
              </a:rPr>
              <a:t> of 8-bit image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600" dirty="0">
                <a:latin typeface="Cambria" charset="0"/>
                <a:ea typeface="新細明體" charset="0"/>
                <a:cs typeface="新細明體" charset="0"/>
              </a:rPr>
              <a:t>Bitplanes</a:t>
            </a:r>
          </a:p>
          <a:p>
            <a:pPr lvl="1"/>
            <a:r>
              <a:rPr lang="en-US" altLang="zh-TW" sz="2400" dirty="0">
                <a:latin typeface="Cambria" charset="0"/>
                <a:ea typeface="新細明體" charset="0"/>
                <a:cs typeface="新細明體" charset="0"/>
              </a:rPr>
              <a:t>Consider the 8-bit image as a set of 1-bit </a:t>
            </a:r>
            <a:r>
              <a:rPr lang="en-US" altLang="zh-TW" sz="2400" dirty="0" err="1">
                <a:latin typeface="Cambria" charset="0"/>
                <a:ea typeface="新細明體" charset="0"/>
                <a:cs typeface="新細明體" charset="0"/>
              </a:rPr>
              <a:t>bitplanes</a:t>
            </a:r>
            <a:endParaRPr lang="en-US" altLang="zh-TW" sz="2400" dirty="0">
              <a:latin typeface="Cambria" charset="0"/>
              <a:ea typeface="新細明體" charset="0"/>
              <a:cs typeface="新細明體" charset="0"/>
            </a:endParaRPr>
          </a:p>
          <a:p>
            <a:pPr lvl="1"/>
            <a:r>
              <a:rPr lang="en-US" altLang="zh-TW" sz="2400" dirty="0">
                <a:latin typeface="Cambria" charset="0"/>
                <a:ea typeface="新細明體" charset="0"/>
                <a:cs typeface="新細明體" charset="0"/>
              </a:rPr>
              <a:t>Each plane consists of a 1-bit representation of the image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pPr/>
              <a:t>13</a:t>
            </a:fld>
            <a:endParaRPr lang="zh-CN" altLang="en-US" dirty="0"/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2895600"/>
            <a:ext cx="4306888" cy="3170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77821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Calibri" charset="0"/>
                <a:ea typeface="新細明體" charset="0"/>
                <a:cs typeface="新細明體" charset="0"/>
              </a:rPr>
              <a:t>Bitplane </a:t>
            </a:r>
            <a:r>
              <a:rPr lang="zh-CN" altLang="en-US" dirty="0">
                <a:latin typeface="Calibri" charset="0"/>
                <a:ea typeface="新細明體" charset="0"/>
                <a:cs typeface="新細明體" charset="0"/>
              </a:rPr>
              <a:t>（位平面）</a:t>
            </a:r>
            <a:r>
              <a:rPr lang="en-US" altLang="zh-TW" dirty="0">
                <a:latin typeface="Calibri" charset="0"/>
                <a:ea typeface="新細明體" charset="0"/>
                <a:cs typeface="新細明體" charset="0"/>
              </a:rPr>
              <a:t> of 8-bit image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pPr/>
              <a:t>14</a:t>
            </a:fld>
            <a:endParaRPr lang="zh-CN" altLang="en-US" dirty="0"/>
          </a:p>
        </p:txBody>
      </p:sp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4068219"/>
              </p:ext>
            </p:extLst>
          </p:nvPr>
        </p:nvGraphicFramePr>
        <p:xfrm>
          <a:off x="1265981" y="1524000"/>
          <a:ext cx="2407920" cy="16078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026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26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026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359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30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120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59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255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150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59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128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80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230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" name="表格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6573694"/>
              </p:ext>
            </p:extLst>
          </p:nvPr>
        </p:nvGraphicFramePr>
        <p:xfrm>
          <a:off x="4343400" y="1524000"/>
          <a:ext cx="3422010" cy="17145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406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06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06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4103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00010100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00011110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/>
                        <a:t>01111000</a:t>
                      </a:r>
                      <a:endParaRPr lang="zh-CN" altLang="en-US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6735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11111111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10010110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00001010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6735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10000000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01010000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11100110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0" name="右箭头 9"/>
          <p:cNvSpPr/>
          <p:nvPr/>
        </p:nvSpPr>
        <p:spPr>
          <a:xfrm>
            <a:off x="3886200" y="2400300"/>
            <a:ext cx="457200" cy="152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5638800" y="3238500"/>
            <a:ext cx="780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Binary</a:t>
            </a:r>
            <a:endParaRPr lang="zh-CN" altLang="en-US" dirty="0"/>
          </a:p>
        </p:txBody>
      </p:sp>
      <p:graphicFrame>
        <p:nvGraphicFramePr>
          <p:cNvPr id="12" name="表格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5842691"/>
              </p:ext>
            </p:extLst>
          </p:nvPr>
        </p:nvGraphicFramePr>
        <p:xfrm>
          <a:off x="762000" y="4151320"/>
          <a:ext cx="1524000" cy="1295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3180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180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180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3" name="表格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3533292"/>
              </p:ext>
            </p:extLst>
          </p:nvPr>
        </p:nvGraphicFramePr>
        <p:xfrm>
          <a:off x="2438400" y="4151320"/>
          <a:ext cx="1524000" cy="1295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3180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180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180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4" name="表格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999176"/>
              </p:ext>
            </p:extLst>
          </p:nvPr>
        </p:nvGraphicFramePr>
        <p:xfrm>
          <a:off x="4091940" y="4162782"/>
          <a:ext cx="1524000" cy="1295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3180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180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180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5" name="表格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8160180"/>
              </p:ext>
            </p:extLst>
          </p:nvPr>
        </p:nvGraphicFramePr>
        <p:xfrm>
          <a:off x="6705600" y="4162782"/>
          <a:ext cx="1524000" cy="1295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3180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180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180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6" name="矩形 15"/>
          <p:cNvSpPr/>
          <p:nvPr/>
        </p:nvSpPr>
        <p:spPr>
          <a:xfrm>
            <a:off x="918057" y="5458182"/>
            <a:ext cx="8880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altLang="zh-CN" spc="5" dirty="0" smtClean="0">
                <a:latin typeface="Times New Roman"/>
                <a:cs typeface="Times New Roman"/>
              </a:rPr>
              <a:t>Plane 0</a:t>
            </a:r>
            <a:endParaRPr lang="en-US" altLang="zh-CN" dirty="0">
              <a:latin typeface="Times New Roman"/>
              <a:cs typeface="Times New Roman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2680017" y="5458182"/>
            <a:ext cx="8880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altLang="zh-CN" spc="5" dirty="0" smtClean="0">
                <a:latin typeface="Times New Roman"/>
                <a:cs typeface="Times New Roman"/>
              </a:rPr>
              <a:t>Plane 1</a:t>
            </a:r>
            <a:endParaRPr lang="en-US" altLang="zh-CN" dirty="0">
              <a:latin typeface="Times New Roman"/>
              <a:cs typeface="Times New Roman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4267200" y="5458182"/>
            <a:ext cx="8880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altLang="zh-CN" spc="5" dirty="0" smtClean="0">
                <a:latin typeface="Times New Roman"/>
                <a:cs typeface="Times New Roman"/>
              </a:rPr>
              <a:t>Plane 2</a:t>
            </a:r>
            <a:endParaRPr lang="en-US" altLang="zh-CN" dirty="0">
              <a:latin typeface="Times New Roman"/>
              <a:cs typeface="Times New Roman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5715000" y="451971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。。。</a:t>
            </a:r>
            <a:endParaRPr lang="zh-CN" altLang="en-US" dirty="0"/>
          </a:p>
        </p:txBody>
      </p:sp>
      <p:sp>
        <p:nvSpPr>
          <p:cNvPr id="20" name="矩形 19"/>
          <p:cNvSpPr/>
          <p:nvPr/>
        </p:nvSpPr>
        <p:spPr>
          <a:xfrm>
            <a:off x="6934200" y="5498068"/>
            <a:ext cx="8880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altLang="zh-CN" spc="5" dirty="0" smtClean="0">
                <a:latin typeface="Times New Roman"/>
                <a:cs typeface="Times New Roman"/>
              </a:rPr>
              <a:t>Plane 7</a:t>
            </a:r>
            <a:endParaRPr lang="en-US" altLang="zh-CN" dirty="0">
              <a:latin typeface="Times New Roman"/>
              <a:cs typeface="Times New Roman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1663746" y="3200107"/>
            <a:ext cx="1244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Gray Image</a:t>
            </a:r>
            <a:endParaRPr lang="zh-CN" altLang="en-US" dirty="0"/>
          </a:p>
        </p:txBody>
      </p:sp>
      <p:grpSp>
        <p:nvGrpSpPr>
          <p:cNvPr id="44" name="组合 43"/>
          <p:cNvGrpSpPr/>
          <p:nvPr/>
        </p:nvGrpSpPr>
        <p:grpSpPr>
          <a:xfrm>
            <a:off x="5230759" y="1563329"/>
            <a:ext cx="2437667" cy="1516871"/>
            <a:chOff x="5230759" y="1563329"/>
            <a:chExt cx="2437667" cy="1516871"/>
          </a:xfrm>
        </p:grpSpPr>
        <p:sp>
          <p:nvSpPr>
            <p:cNvPr id="6" name="矩形 5"/>
            <p:cNvSpPr/>
            <p:nvPr/>
          </p:nvSpPr>
          <p:spPr>
            <a:xfrm>
              <a:off x="5230761" y="1563330"/>
              <a:ext cx="167149" cy="32446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矩形 33"/>
            <p:cNvSpPr/>
            <p:nvPr/>
          </p:nvSpPr>
          <p:spPr>
            <a:xfrm>
              <a:off x="5230760" y="2203935"/>
              <a:ext cx="167149" cy="32446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矩形 34"/>
            <p:cNvSpPr/>
            <p:nvPr/>
          </p:nvSpPr>
          <p:spPr>
            <a:xfrm>
              <a:off x="5230759" y="2721217"/>
              <a:ext cx="167149" cy="32446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矩形 35"/>
            <p:cNvSpPr/>
            <p:nvPr/>
          </p:nvSpPr>
          <p:spPr>
            <a:xfrm>
              <a:off x="6366019" y="1586512"/>
              <a:ext cx="167149" cy="32446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矩形 36"/>
            <p:cNvSpPr/>
            <p:nvPr/>
          </p:nvSpPr>
          <p:spPr>
            <a:xfrm>
              <a:off x="6366019" y="2219017"/>
              <a:ext cx="167149" cy="32446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矩形 37"/>
            <p:cNvSpPr/>
            <p:nvPr/>
          </p:nvSpPr>
          <p:spPr>
            <a:xfrm>
              <a:off x="6366018" y="2755735"/>
              <a:ext cx="167149" cy="32446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矩形 38"/>
            <p:cNvSpPr/>
            <p:nvPr/>
          </p:nvSpPr>
          <p:spPr>
            <a:xfrm>
              <a:off x="7501277" y="1563329"/>
              <a:ext cx="167149" cy="32446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矩形 39"/>
            <p:cNvSpPr/>
            <p:nvPr/>
          </p:nvSpPr>
          <p:spPr>
            <a:xfrm>
              <a:off x="7501277" y="2208851"/>
              <a:ext cx="167149" cy="32446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矩形 40"/>
            <p:cNvSpPr/>
            <p:nvPr/>
          </p:nvSpPr>
          <p:spPr>
            <a:xfrm>
              <a:off x="7501277" y="2725932"/>
              <a:ext cx="167149" cy="32446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43" name="直接箭头连接符 42"/>
          <p:cNvCxnSpPr/>
          <p:nvPr/>
        </p:nvCxnSpPr>
        <p:spPr>
          <a:xfrm flipH="1">
            <a:off x="2113280" y="3200107"/>
            <a:ext cx="3284629" cy="78108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5953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Calibri" charset="0"/>
                <a:ea typeface="新細明體" charset="0"/>
                <a:cs typeface="新細明體" charset="0"/>
              </a:rPr>
              <a:t>Bitplane </a:t>
            </a:r>
            <a:r>
              <a:rPr lang="zh-CN" altLang="en-US" dirty="0">
                <a:latin typeface="Calibri" charset="0"/>
                <a:ea typeface="新細明體" charset="0"/>
                <a:cs typeface="新細明體" charset="0"/>
              </a:rPr>
              <a:t>（位平面）</a:t>
            </a:r>
            <a:r>
              <a:rPr lang="en-US" altLang="zh-TW" dirty="0">
                <a:latin typeface="Calibri" charset="0"/>
                <a:ea typeface="新細明體" charset="0"/>
                <a:cs typeface="新細明體" charset="0"/>
              </a:rPr>
              <a:t> of 8-bit image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pPr/>
              <a:t>15</a:t>
            </a:fld>
            <a:endParaRPr lang="zh-CN" altLang="en-US" dirty="0"/>
          </a:p>
        </p:txBody>
      </p:sp>
      <p:graphicFrame>
        <p:nvGraphicFramePr>
          <p:cNvPr id="8" name="表格 7"/>
          <p:cNvGraphicFramePr>
            <a:graphicFrameLocks noGrp="1"/>
          </p:cNvGraphicFramePr>
          <p:nvPr>
            <p:extLst/>
          </p:nvPr>
        </p:nvGraphicFramePr>
        <p:xfrm>
          <a:off x="1265981" y="1524000"/>
          <a:ext cx="2407920" cy="16078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026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26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026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359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30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120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59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255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150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59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128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80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230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" name="表格 8"/>
          <p:cNvGraphicFramePr>
            <a:graphicFrameLocks noGrp="1"/>
          </p:cNvGraphicFramePr>
          <p:nvPr>
            <p:extLst/>
          </p:nvPr>
        </p:nvGraphicFramePr>
        <p:xfrm>
          <a:off x="4343400" y="1524000"/>
          <a:ext cx="3422010" cy="17145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406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06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06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4103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00010100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00011110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/>
                        <a:t>01111000</a:t>
                      </a:r>
                      <a:endParaRPr lang="zh-CN" altLang="en-US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6735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11111111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10010110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00001010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6735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10000000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01010000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11100110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0" name="右箭头 9"/>
          <p:cNvSpPr/>
          <p:nvPr/>
        </p:nvSpPr>
        <p:spPr>
          <a:xfrm>
            <a:off x="3886200" y="2400300"/>
            <a:ext cx="457200" cy="152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5638800" y="3238500"/>
            <a:ext cx="780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Binary</a:t>
            </a:r>
            <a:endParaRPr lang="zh-CN" altLang="en-US" dirty="0"/>
          </a:p>
        </p:txBody>
      </p:sp>
      <p:graphicFrame>
        <p:nvGraphicFramePr>
          <p:cNvPr id="12" name="表格 11"/>
          <p:cNvGraphicFramePr>
            <a:graphicFrameLocks noGrp="1"/>
          </p:cNvGraphicFramePr>
          <p:nvPr>
            <p:extLst/>
          </p:nvPr>
        </p:nvGraphicFramePr>
        <p:xfrm>
          <a:off x="762000" y="4151320"/>
          <a:ext cx="1524000" cy="1295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3180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180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180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3" name="表格 12"/>
          <p:cNvGraphicFramePr>
            <a:graphicFrameLocks noGrp="1"/>
          </p:cNvGraphicFramePr>
          <p:nvPr>
            <p:extLst/>
          </p:nvPr>
        </p:nvGraphicFramePr>
        <p:xfrm>
          <a:off x="2438400" y="4151320"/>
          <a:ext cx="1524000" cy="1295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3180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180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180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4" name="表格 13"/>
          <p:cNvGraphicFramePr>
            <a:graphicFrameLocks noGrp="1"/>
          </p:cNvGraphicFramePr>
          <p:nvPr>
            <p:extLst/>
          </p:nvPr>
        </p:nvGraphicFramePr>
        <p:xfrm>
          <a:off x="4091940" y="4162782"/>
          <a:ext cx="1524000" cy="1295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3180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180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180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5" name="表格 14"/>
          <p:cNvGraphicFramePr>
            <a:graphicFrameLocks noGrp="1"/>
          </p:cNvGraphicFramePr>
          <p:nvPr>
            <p:extLst/>
          </p:nvPr>
        </p:nvGraphicFramePr>
        <p:xfrm>
          <a:off x="6705600" y="4162782"/>
          <a:ext cx="1524000" cy="1295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3180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180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180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6" name="矩形 15"/>
          <p:cNvSpPr/>
          <p:nvPr/>
        </p:nvSpPr>
        <p:spPr>
          <a:xfrm>
            <a:off x="918057" y="5458182"/>
            <a:ext cx="8880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altLang="zh-CN" spc="5" dirty="0" smtClean="0">
                <a:latin typeface="Times New Roman"/>
                <a:cs typeface="Times New Roman"/>
              </a:rPr>
              <a:t>Plane 0</a:t>
            </a:r>
            <a:endParaRPr lang="en-US" altLang="zh-CN" dirty="0">
              <a:latin typeface="Times New Roman"/>
              <a:cs typeface="Times New Roman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2680017" y="5458182"/>
            <a:ext cx="8880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altLang="zh-CN" spc="5" dirty="0" smtClean="0">
                <a:latin typeface="Times New Roman"/>
                <a:cs typeface="Times New Roman"/>
              </a:rPr>
              <a:t>Plane 1</a:t>
            </a:r>
            <a:endParaRPr lang="en-US" altLang="zh-CN" dirty="0">
              <a:latin typeface="Times New Roman"/>
              <a:cs typeface="Times New Roman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4267200" y="5458182"/>
            <a:ext cx="8880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altLang="zh-CN" spc="5" dirty="0" smtClean="0">
                <a:latin typeface="Times New Roman"/>
                <a:cs typeface="Times New Roman"/>
              </a:rPr>
              <a:t>Plane 2</a:t>
            </a:r>
            <a:endParaRPr lang="en-US" altLang="zh-CN" dirty="0">
              <a:latin typeface="Times New Roman"/>
              <a:cs typeface="Times New Roman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5715000" y="451971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。。。</a:t>
            </a:r>
            <a:endParaRPr lang="zh-CN" altLang="en-US" dirty="0"/>
          </a:p>
        </p:txBody>
      </p:sp>
      <p:sp>
        <p:nvSpPr>
          <p:cNvPr id="20" name="矩形 19"/>
          <p:cNvSpPr/>
          <p:nvPr/>
        </p:nvSpPr>
        <p:spPr>
          <a:xfrm>
            <a:off x="6934200" y="5498068"/>
            <a:ext cx="8880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altLang="zh-CN" spc="5" dirty="0" smtClean="0">
                <a:latin typeface="Times New Roman"/>
                <a:cs typeface="Times New Roman"/>
              </a:rPr>
              <a:t>Plane 7</a:t>
            </a:r>
            <a:endParaRPr lang="en-US" altLang="zh-CN" dirty="0">
              <a:latin typeface="Times New Roman"/>
              <a:cs typeface="Times New Roman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1663746" y="3200107"/>
            <a:ext cx="1244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Gray Image</a:t>
            </a:r>
            <a:endParaRPr lang="zh-CN" altLang="en-US" dirty="0"/>
          </a:p>
        </p:txBody>
      </p:sp>
      <p:grpSp>
        <p:nvGrpSpPr>
          <p:cNvPr id="54" name="组合 53"/>
          <p:cNvGrpSpPr/>
          <p:nvPr/>
        </p:nvGrpSpPr>
        <p:grpSpPr>
          <a:xfrm>
            <a:off x="5109047" y="1563329"/>
            <a:ext cx="2437667" cy="1516871"/>
            <a:chOff x="5230759" y="1563329"/>
            <a:chExt cx="2437667" cy="1516871"/>
          </a:xfrm>
        </p:grpSpPr>
        <p:sp>
          <p:nvSpPr>
            <p:cNvPr id="55" name="矩形 54"/>
            <p:cNvSpPr/>
            <p:nvPr/>
          </p:nvSpPr>
          <p:spPr>
            <a:xfrm>
              <a:off x="5230761" y="1563330"/>
              <a:ext cx="167149" cy="32446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矩形 55"/>
            <p:cNvSpPr/>
            <p:nvPr/>
          </p:nvSpPr>
          <p:spPr>
            <a:xfrm>
              <a:off x="5230760" y="2203935"/>
              <a:ext cx="167149" cy="32446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矩形 56"/>
            <p:cNvSpPr/>
            <p:nvPr/>
          </p:nvSpPr>
          <p:spPr>
            <a:xfrm>
              <a:off x="5230759" y="2721217"/>
              <a:ext cx="167149" cy="32446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矩形 57"/>
            <p:cNvSpPr/>
            <p:nvPr/>
          </p:nvSpPr>
          <p:spPr>
            <a:xfrm>
              <a:off x="6366019" y="1586512"/>
              <a:ext cx="167149" cy="32446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矩形 58"/>
            <p:cNvSpPr/>
            <p:nvPr/>
          </p:nvSpPr>
          <p:spPr>
            <a:xfrm>
              <a:off x="6366019" y="2219017"/>
              <a:ext cx="167149" cy="32446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矩形 59"/>
            <p:cNvSpPr/>
            <p:nvPr/>
          </p:nvSpPr>
          <p:spPr>
            <a:xfrm>
              <a:off x="6366018" y="2755735"/>
              <a:ext cx="167149" cy="32446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矩形 60"/>
            <p:cNvSpPr/>
            <p:nvPr/>
          </p:nvSpPr>
          <p:spPr>
            <a:xfrm>
              <a:off x="7501277" y="1563329"/>
              <a:ext cx="167149" cy="32446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矩形 61"/>
            <p:cNvSpPr/>
            <p:nvPr/>
          </p:nvSpPr>
          <p:spPr>
            <a:xfrm>
              <a:off x="7501277" y="2208851"/>
              <a:ext cx="167149" cy="32446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矩形 62"/>
            <p:cNvSpPr/>
            <p:nvPr/>
          </p:nvSpPr>
          <p:spPr>
            <a:xfrm>
              <a:off x="7501277" y="2725932"/>
              <a:ext cx="167149" cy="32446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64" name="直接箭头连接符 63"/>
          <p:cNvCxnSpPr>
            <a:endCxn id="13" idx="0"/>
          </p:cNvCxnSpPr>
          <p:nvPr/>
        </p:nvCxnSpPr>
        <p:spPr>
          <a:xfrm flipH="1">
            <a:off x="3200400" y="3249962"/>
            <a:ext cx="2249659" cy="90135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3355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Calibri" charset="0"/>
                <a:ea typeface="新細明體" charset="0"/>
                <a:cs typeface="新細明體" charset="0"/>
              </a:rPr>
              <a:t>Bitplane </a:t>
            </a:r>
            <a:r>
              <a:rPr lang="zh-CN" altLang="en-US" dirty="0">
                <a:latin typeface="Calibri" charset="0"/>
                <a:ea typeface="新細明體" charset="0"/>
                <a:cs typeface="新細明體" charset="0"/>
              </a:rPr>
              <a:t>（位平面）</a:t>
            </a:r>
            <a:r>
              <a:rPr lang="en-US" altLang="zh-TW" dirty="0">
                <a:latin typeface="Calibri" charset="0"/>
                <a:ea typeface="新細明體" charset="0"/>
                <a:cs typeface="新細明體" charset="0"/>
              </a:rPr>
              <a:t> of 8-bit image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pPr/>
              <a:t>16</a:t>
            </a:fld>
            <a:endParaRPr lang="zh-CN" altLang="en-US" dirty="0"/>
          </a:p>
        </p:txBody>
      </p:sp>
      <p:graphicFrame>
        <p:nvGraphicFramePr>
          <p:cNvPr id="8" name="表格 7"/>
          <p:cNvGraphicFramePr>
            <a:graphicFrameLocks noGrp="1"/>
          </p:cNvGraphicFramePr>
          <p:nvPr>
            <p:extLst/>
          </p:nvPr>
        </p:nvGraphicFramePr>
        <p:xfrm>
          <a:off x="1265981" y="1524000"/>
          <a:ext cx="2407920" cy="16078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026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26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026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359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30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120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59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255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150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59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128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80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230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" name="表格 8"/>
          <p:cNvGraphicFramePr>
            <a:graphicFrameLocks noGrp="1"/>
          </p:cNvGraphicFramePr>
          <p:nvPr>
            <p:extLst/>
          </p:nvPr>
        </p:nvGraphicFramePr>
        <p:xfrm>
          <a:off x="4343400" y="1524000"/>
          <a:ext cx="3422010" cy="17145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406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06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06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4103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00010100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00011110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/>
                        <a:t>01111000</a:t>
                      </a:r>
                      <a:endParaRPr lang="zh-CN" altLang="en-US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6735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11111111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10010110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00001010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6735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10000000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01010000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11100110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0" name="右箭头 9"/>
          <p:cNvSpPr/>
          <p:nvPr/>
        </p:nvSpPr>
        <p:spPr>
          <a:xfrm>
            <a:off x="3886200" y="2400300"/>
            <a:ext cx="457200" cy="152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5638800" y="3238500"/>
            <a:ext cx="780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Binary</a:t>
            </a:r>
            <a:endParaRPr lang="zh-CN" altLang="en-US" dirty="0"/>
          </a:p>
        </p:txBody>
      </p:sp>
      <p:graphicFrame>
        <p:nvGraphicFramePr>
          <p:cNvPr id="12" name="表格 11"/>
          <p:cNvGraphicFramePr>
            <a:graphicFrameLocks noGrp="1"/>
          </p:cNvGraphicFramePr>
          <p:nvPr>
            <p:extLst/>
          </p:nvPr>
        </p:nvGraphicFramePr>
        <p:xfrm>
          <a:off x="762000" y="4151320"/>
          <a:ext cx="1524000" cy="1295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3180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180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180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3" name="表格 12"/>
          <p:cNvGraphicFramePr>
            <a:graphicFrameLocks noGrp="1"/>
          </p:cNvGraphicFramePr>
          <p:nvPr>
            <p:extLst/>
          </p:nvPr>
        </p:nvGraphicFramePr>
        <p:xfrm>
          <a:off x="2438400" y="4151320"/>
          <a:ext cx="1524000" cy="1295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3180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180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180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4" name="表格 13"/>
          <p:cNvGraphicFramePr>
            <a:graphicFrameLocks noGrp="1"/>
          </p:cNvGraphicFramePr>
          <p:nvPr>
            <p:extLst/>
          </p:nvPr>
        </p:nvGraphicFramePr>
        <p:xfrm>
          <a:off x="4091940" y="4162782"/>
          <a:ext cx="1524000" cy="1295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3180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180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180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5" name="表格 14"/>
          <p:cNvGraphicFramePr>
            <a:graphicFrameLocks noGrp="1"/>
          </p:cNvGraphicFramePr>
          <p:nvPr>
            <p:extLst/>
          </p:nvPr>
        </p:nvGraphicFramePr>
        <p:xfrm>
          <a:off x="6705600" y="4162782"/>
          <a:ext cx="1524000" cy="1295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3180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180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180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6" name="矩形 15"/>
          <p:cNvSpPr/>
          <p:nvPr/>
        </p:nvSpPr>
        <p:spPr>
          <a:xfrm>
            <a:off x="918057" y="5458182"/>
            <a:ext cx="8880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altLang="zh-CN" spc="5" dirty="0" smtClean="0">
                <a:latin typeface="Times New Roman"/>
                <a:cs typeface="Times New Roman"/>
              </a:rPr>
              <a:t>Plane 0</a:t>
            </a:r>
            <a:endParaRPr lang="en-US" altLang="zh-CN" dirty="0">
              <a:latin typeface="Times New Roman"/>
              <a:cs typeface="Times New Roman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2680017" y="5458182"/>
            <a:ext cx="8880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altLang="zh-CN" spc="5" dirty="0" smtClean="0">
                <a:latin typeface="Times New Roman"/>
                <a:cs typeface="Times New Roman"/>
              </a:rPr>
              <a:t>Plane 1</a:t>
            </a:r>
            <a:endParaRPr lang="en-US" altLang="zh-CN" dirty="0">
              <a:latin typeface="Times New Roman"/>
              <a:cs typeface="Times New Roman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4267200" y="5458182"/>
            <a:ext cx="8880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altLang="zh-CN" spc="5" dirty="0" smtClean="0">
                <a:latin typeface="Times New Roman"/>
                <a:cs typeface="Times New Roman"/>
              </a:rPr>
              <a:t>Plane 2</a:t>
            </a:r>
            <a:endParaRPr lang="en-US" altLang="zh-CN" dirty="0">
              <a:latin typeface="Times New Roman"/>
              <a:cs typeface="Times New Roman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5715000" y="451971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。。。</a:t>
            </a:r>
            <a:endParaRPr lang="zh-CN" altLang="en-US" dirty="0"/>
          </a:p>
        </p:txBody>
      </p:sp>
      <p:sp>
        <p:nvSpPr>
          <p:cNvPr id="20" name="矩形 19"/>
          <p:cNvSpPr/>
          <p:nvPr/>
        </p:nvSpPr>
        <p:spPr>
          <a:xfrm>
            <a:off x="6934200" y="5498068"/>
            <a:ext cx="8880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altLang="zh-CN" spc="5" dirty="0" smtClean="0">
                <a:latin typeface="Times New Roman"/>
                <a:cs typeface="Times New Roman"/>
              </a:rPr>
              <a:t>Plane 7</a:t>
            </a:r>
            <a:endParaRPr lang="en-US" altLang="zh-CN" dirty="0">
              <a:latin typeface="Times New Roman"/>
              <a:cs typeface="Times New Roman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1663746" y="3200107"/>
            <a:ext cx="1244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Gray Image</a:t>
            </a:r>
            <a:endParaRPr lang="zh-CN" altLang="en-US" dirty="0"/>
          </a:p>
        </p:txBody>
      </p:sp>
      <p:grpSp>
        <p:nvGrpSpPr>
          <p:cNvPr id="54" name="组合 53"/>
          <p:cNvGrpSpPr/>
          <p:nvPr/>
        </p:nvGrpSpPr>
        <p:grpSpPr>
          <a:xfrm>
            <a:off x="4976967" y="1563329"/>
            <a:ext cx="2437667" cy="1516871"/>
            <a:chOff x="5230759" y="1563329"/>
            <a:chExt cx="2437667" cy="1516871"/>
          </a:xfrm>
        </p:grpSpPr>
        <p:sp>
          <p:nvSpPr>
            <p:cNvPr id="55" name="矩形 54"/>
            <p:cNvSpPr/>
            <p:nvPr/>
          </p:nvSpPr>
          <p:spPr>
            <a:xfrm>
              <a:off x="5230761" y="1563330"/>
              <a:ext cx="167149" cy="32446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矩形 55"/>
            <p:cNvSpPr/>
            <p:nvPr/>
          </p:nvSpPr>
          <p:spPr>
            <a:xfrm>
              <a:off x="5230760" y="2203935"/>
              <a:ext cx="167149" cy="32446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矩形 56"/>
            <p:cNvSpPr/>
            <p:nvPr/>
          </p:nvSpPr>
          <p:spPr>
            <a:xfrm>
              <a:off x="5230759" y="2721217"/>
              <a:ext cx="167149" cy="32446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矩形 57"/>
            <p:cNvSpPr/>
            <p:nvPr/>
          </p:nvSpPr>
          <p:spPr>
            <a:xfrm>
              <a:off x="6366019" y="1586512"/>
              <a:ext cx="167149" cy="32446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矩形 58"/>
            <p:cNvSpPr/>
            <p:nvPr/>
          </p:nvSpPr>
          <p:spPr>
            <a:xfrm>
              <a:off x="6366019" y="2219017"/>
              <a:ext cx="167149" cy="32446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矩形 59"/>
            <p:cNvSpPr/>
            <p:nvPr/>
          </p:nvSpPr>
          <p:spPr>
            <a:xfrm>
              <a:off x="6366018" y="2755735"/>
              <a:ext cx="167149" cy="32446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矩形 60"/>
            <p:cNvSpPr/>
            <p:nvPr/>
          </p:nvSpPr>
          <p:spPr>
            <a:xfrm>
              <a:off x="7501277" y="1563329"/>
              <a:ext cx="167149" cy="32446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矩形 61"/>
            <p:cNvSpPr/>
            <p:nvPr/>
          </p:nvSpPr>
          <p:spPr>
            <a:xfrm>
              <a:off x="7501277" y="2208851"/>
              <a:ext cx="167149" cy="32446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矩形 62"/>
            <p:cNvSpPr/>
            <p:nvPr/>
          </p:nvSpPr>
          <p:spPr>
            <a:xfrm>
              <a:off x="7501277" y="2725932"/>
              <a:ext cx="167149" cy="32446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64" name="直接箭头连接符 63"/>
          <p:cNvCxnSpPr/>
          <p:nvPr/>
        </p:nvCxnSpPr>
        <p:spPr>
          <a:xfrm flipH="1">
            <a:off x="4711232" y="3249962"/>
            <a:ext cx="738828" cy="80614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6685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Calibri" charset="0"/>
                <a:ea typeface="新細明體" charset="0"/>
                <a:cs typeface="新細明體" charset="0"/>
              </a:rPr>
              <a:t>Demo of gray </a:t>
            </a:r>
            <a:r>
              <a:rPr lang="en-US" altLang="zh-TW" dirty="0" smtClean="0">
                <a:latin typeface="Calibri" charset="0"/>
                <a:ea typeface="新細明體" charset="0"/>
                <a:cs typeface="新細明體" charset="0"/>
              </a:rPr>
              <a:t>image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pPr/>
              <a:t>17</a:t>
            </a:fld>
            <a:endParaRPr lang="zh-CN" altLang="en-US" dirty="0"/>
          </a:p>
        </p:txBody>
      </p:sp>
      <p:sp>
        <p:nvSpPr>
          <p:cNvPr id="29" name="Content Placeholder 2"/>
          <p:cNvSpPr>
            <a:spLocks noGrp="1"/>
          </p:cNvSpPr>
          <p:nvPr>
            <p:ph idx="1"/>
          </p:nvPr>
        </p:nvSpPr>
        <p:spPr>
          <a:xfrm>
            <a:off x="628650" y="1316831"/>
            <a:ext cx="7886700" cy="4351338"/>
          </a:xfrm>
        </p:spPr>
        <p:txBody>
          <a:bodyPr/>
          <a:lstStyle/>
          <a:p>
            <a:r>
              <a:rPr lang="en-US" altLang="zh-TW" sz="2600" dirty="0" smtClean="0">
                <a:latin typeface="Cambria" charset="0"/>
                <a:ea typeface="新細明體" charset="0"/>
                <a:cs typeface="新細明體" charset="0"/>
              </a:rPr>
              <a:t>Demo2</a:t>
            </a:r>
          </a:p>
          <a:p>
            <a:pPr lvl="1"/>
            <a:r>
              <a:rPr lang="en-US" altLang="zh-TW" sz="2400" dirty="0" smtClean="0">
                <a:latin typeface="Cambria" charset="0"/>
                <a:ea typeface="新細明體" charset="0"/>
                <a:cs typeface="新細明體" charset="0"/>
              </a:rPr>
              <a:t> </a:t>
            </a:r>
            <a:r>
              <a:rPr lang="en-US" altLang="zh-TW" sz="2400" dirty="0">
                <a:latin typeface="Cambria" charset="0"/>
                <a:ea typeface="新細明體" charset="0"/>
                <a:cs typeface="新細明體" charset="0"/>
              </a:rPr>
              <a:t>see </a:t>
            </a:r>
            <a:r>
              <a:rPr lang="en-US" altLang="zh-TW" sz="2400" dirty="0">
                <a:solidFill>
                  <a:srgbClr val="464DD9"/>
                </a:solidFill>
                <a:latin typeface="Cambria" charset="0"/>
                <a:ea typeface="新細明體" charset="0"/>
                <a:cs typeface="新細明體" charset="0"/>
              </a:rPr>
              <a:t>demo2rgb2gray</a:t>
            </a:r>
            <a:endParaRPr lang="en-US" altLang="zh-TW" sz="2400" dirty="0" smtClean="0">
              <a:solidFill>
                <a:srgbClr val="464DD9"/>
              </a:solidFill>
              <a:latin typeface="Cambria" charset="0"/>
              <a:ea typeface="新細明體" charset="0"/>
              <a:cs typeface="新細明體" charset="0"/>
            </a:endParaRPr>
          </a:p>
          <a:p>
            <a:pPr lvl="1"/>
            <a:r>
              <a:rPr lang="en-US" altLang="zh-TW" sz="2400" dirty="0" smtClean="0">
                <a:latin typeface="Cambria" charset="0"/>
                <a:ea typeface="新細明體" charset="0"/>
                <a:cs typeface="新細明體" charset="0"/>
              </a:rPr>
              <a:t>Show color image, gray image, bit image</a:t>
            </a:r>
          </a:p>
          <a:p>
            <a:pPr lvl="1"/>
            <a:r>
              <a:rPr lang="en-US" altLang="zh-TW" sz="2400" dirty="0" smtClean="0">
                <a:latin typeface="Cambria" charset="0"/>
                <a:ea typeface="新細明體" charset="0"/>
                <a:cs typeface="新細明體" charset="0"/>
              </a:rPr>
              <a:t>Convert color to gray and bit images</a:t>
            </a:r>
            <a:endParaRPr lang="en-US" altLang="zh-TW" sz="2400" dirty="0">
              <a:latin typeface="Cambria" charset="0"/>
              <a:ea typeface="新細明體" charset="0"/>
              <a:cs typeface="新細明體" charset="0"/>
            </a:endParaRPr>
          </a:p>
          <a:p>
            <a:r>
              <a:rPr lang="en-US" altLang="zh-CN" sz="2400" dirty="0" smtClean="0">
                <a:latin typeface="Cambria" charset="0"/>
                <a:ea typeface="新細明體" charset="0"/>
                <a:cs typeface="新細明體" charset="0"/>
              </a:rPr>
              <a:t>Demo3 </a:t>
            </a:r>
          </a:p>
          <a:p>
            <a:pPr lvl="1"/>
            <a:r>
              <a:rPr lang="en-US" sz="2400" dirty="0" smtClean="0">
                <a:latin typeface="Cambria" charset="0"/>
              </a:rPr>
              <a:t>See </a:t>
            </a:r>
            <a:r>
              <a:rPr lang="en-US" sz="2400" dirty="0" smtClean="0">
                <a:solidFill>
                  <a:srgbClr val="464DD9"/>
                </a:solidFill>
                <a:latin typeface="Cambria" charset="0"/>
              </a:rPr>
              <a:t>demo3bitplane</a:t>
            </a:r>
          </a:p>
          <a:p>
            <a:pPr lvl="1"/>
            <a:r>
              <a:rPr lang="en-US" sz="2400" dirty="0" smtClean="0">
                <a:latin typeface="Cambria" charset="0"/>
              </a:rPr>
              <a:t>Show </a:t>
            </a:r>
            <a:r>
              <a:rPr lang="en-US" sz="2400" dirty="0" err="1" smtClean="0">
                <a:latin typeface="Cambria" charset="0"/>
              </a:rPr>
              <a:t>bitplane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811111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Outline of Lecture 02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pPr/>
              <a:t>18</a:t>
            </a:fld>
            <a:endParaRPr lang="zh-CN" alt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628650" y="1316831"/>
            <a:ext cx="7886700" cy="5395040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10000"/>
              </a:lnSpc>
              <a:defRPr/>
            </a:pPr>
            <a:r>
              <a:rPr lang="en-US" altLang="zh-TW" sz="2600" dirty="0">
                <a:solidFill>
                  <a:srgbClr val="000000"/>
                </a:solidFill>
                <a:latin typeface="Cambria" charset="0"/>
                <a:ea typeface="新細明體" charset="0"/>
                <a:cs typeface="新細明體" charset="0"/>
              </a:rPr>
              <a:t>Fundamentals of image data representation</a:t>
            </a:r>
          </a:p>
          <a:p>
            <a:pPr lvl="1">
              <a:lnSpc>
                <a:spcPct val="110000"/>
              </a:lnSpc>
              <a:defRPr/>
            </a:pPr>
            <a:r>
              <a:rPr lang="en-US" altLang="zh-TW" sz="2200" dirty="0">
                <a:latin typeface="Cambria" charset="0"/>
                <a:ea typeface="新細明體" charset="0"/>
                <a:cs typeface="新細明體" charset="0"/>
              </a:rPr>
              <a:t>Standard image</a:t>
            </a:r>
          </a:p>
          <a:p>
            <a:pPr>
              <a:lnSpc>
                <a:spcPct val="110000"/>
              </a:lnSpc>
              <a:defRPr/>
            </a:pPr>
            <a:r>
              <a:rPr lang="en-US" altLang="zh-TW" sz="2600" dirty="0">
                <a:latin typeface="Cambria" charset="0"/>
                <a:ea typeface="新細明體" charset="0"/>
                <a:cs typeface="新細明體" charset="0"/>
              </a:rPr>
              <a:t>Gray-level image</a:t>
            </a:r>
          </a:p>
          <a:p>
            <a:pPr lvl="1">
              <a:lnSpc>
                <a:spcPct val="110000"/>
              </a:lnSpc>
              <a:defRPr/>
            </a:pPr>
            <a:r>
              <a:rPr lang="en-US" altLang="zh-TW" sz="2200" dirty="0">
                <a:latin typeface="Cambria" charset="0"/>
                <a:ea typeface="新細明體" charset="0"/>
                <a:cs typeface="新細明體" charset="0"/>
              </a:rPr>
              <a:t>Bitmap and </a:t>
            </a:r>
            <a:r>
              <a:rPr lang="en-US" altLang="zh-TW" sz="2200" dirty="0" err="1">
                <a:latin typeface="Cambria" charset="0"/>
                <a:ea typeface="新細明體" charset="0"/>
                <a:cs typeface="新細明體" charset="0"/>
              </a:rPr>
              <a:t>bitplane</a:t>
            </a:r>
            <a:endParaRPr lang="en-US" altLang="zh-TW" sz="2200" dirty="0">
              <a:latin typeface="Cambria" charset="0"/>
              <a:ea typeface="新細明體" charset="0"/>
              <a:cs typeface="新細明體" charset="0"/>
            </a:endParaRPr>
          </a:p>
          <a:p>
            <a:pPr>
              <a:lnSpc>
                <a:spcPct val="110000"/>
              </a:lnSpc>
              <a:defRPr/>
            </a:pPr>
            <a:r>
              <a:rPr lang="en-US" altLang="zh-TW" sz="2600" dirty="0">
                <a:solidFill>
                  <a:srgbClr val="FF0000"/>
                </a:solidFill>
                <a:latin typeface="Cambria" charset="0"/>
                <a:ea typeface="新細明體" charset="0"/>
                <a:cs typeface="新細明體" charset="0"/>
              </a:rPr>
              <a:t>Color image</a:t>
            </a:r>
          </a:p>
          <a:p>
            <a:pPr lvl="1">
              <a:lnSpc>
                <a:spcPct val="110000"/>
              </a:lnSpc>
              <a:defRPr/>
            </a:pPr>
            <a:r>
              <a:rPr lang="en-US" altLang="zh-TW" sz="2200" dirty="0" smtClean="0">
                <a:latin typeface="Cambria" charset="0"/>
                <a:ea typeface="新細明體" charset="0"/>
                <a:cs typeface="新細明體" charset="0"/>
              </a:rPr>
              <a:t>24</a:t>
            </a:r>
            <a:r>
              <a:rPr lang="en-US" altLang="zh-TW" sz="2200" dirty="0">
                <a:latin typeface="Cambria" charset="0"/>
                <a:ea typeface="新細明體" charset="0"/>
                <a:cs typeface="新細明體" charset="0"/>
              </a:rPr>
              <a:t>-bit color image and 8-bit color image</a:t>
            </a:r>
          </a:p>
          <a:p>
            <a:pPr lvl="1">
              <a:lnSpc>
                <a:spcPct val="110000"/>
              </a:lnSpc>
              <a:defRPr/>
            </a:pPr>
            <a:r>
              <a:rPr lang="en-US" altLang="zh-TW" sz="2200" dirty="0">
                <a:latin typeface="Cambria" charset="0"/>
                <a:ea typeface="新細明體" charset="0"/>
                <a:cs typeface="新細明體" charset="0"/>
              </a:rPr>
              <a:t>Histogram and color lookup </a:t>
            </a:r>
            <a:r>
              <a:rPr lang="en-US" altLang="zh-TW" sz="2200" dirty="0" smtClean="0">
                <a:latin typeface="Cambria" charset="0"/>
                <a:ea typeface="新細明體" charset="0"/>
                <a:cs typeface="新細明體" charset="0"/>
              </a:rPr>
              <a:t>tables</a:t>
            </a:r>
          </a:p>
          <a:p>
            <a:pPr>
              <a:lnSpc>
                <a:spcPct val="110000"/>
              </a:lnSpc>
              <a:defRPr/>
            </a:pPr>
            <a:r>
              <a:rPr lang="en-US" altLang="zh-TW" sz="2600" dirty="0">
                <a:latin typeface="Cambria" charset="0"/>
                <a:ea typeface="新細明體" charset="0"/>
                <a:cs typeface="新細明體" charset="0"/>
              </a:rPr>
              <a:t>Some </a:t>
            </a:r>
            <a:r>
              <a:rPr lang="en-US" altLang="zh-CN" sz="2600" dirty="0" smtClean="0">
                <a:latin typeface="Cambria" charset="0"/>
                <a:ea typeface="新細明體" charset="0"/>
                <a:cs typeface="新細明體" charset="0"/>
              </a:rPr>
              <a:t>p</a:t>
            </a:r>
            <a:r>
              <a:rPr lang="en-US" altLang="zh-TW" sz="2600" dirty="0" smtClean="0">
                <a:latin typeface="Cambria" charset="0"/>
                <a:ea typeface="新細明體" charset="0"/>
                <a:cs typeface="新細明體" charset="0"/>
              </a:rPr>
              <a:t>opular </a:t>
            </a:r>
            <a:r>
              <a:rPr lang="en-US" altLang="zh-CN" sz="2600" dirty="0" smtClean="0">
                <a:latin typeface="Cambria" charset="0"/>
                <a:ea typeface="新細明體" charset="0"/>
                <a:cs typeface="新細明體" charset="0"/>
              </a:rPr>
              <a:t>i</a:t>
            </a:r>
            <a:r>
              <a:rPr lang="en-US" altLang="zh-TW" sz="2600" dirty="0" smtClean="0">
                <a:latin typeface="Cambria" charset="0"/>
                <a:ea typeface="新細明體" charset="0"/>
                <a:cs typeface="新細明體" charset="0"/>
              </a:rPr>
              <a:t>mage </a:t>
            </a:r>
            <a:r>
              <a:rPr lang="en-US" altLang="zh-CN" sz="2600" dirty="0" smtClean="0">
                <a:latin typeface="Cambria" charset="0"/>
                <a:ea typeface="新細明體" charset="0"/>
                <a:cs typeface="新細明體" charset="0"/>
              </a:rPr>
              <a:t>f</a:t>
            </a:r>
            <a:r>
              <a:rPr lang="en-US" altLang="zh-TW" sz="2600" dirty="0" smtClean="0">
                <a:latin typeface="Cambria" charset="0"/>
                <a:ea typeface="新細明體" charset="0"/>
                <a:cs typeface="新細明體" charset="0"/>
              </a:rPr>
              <a:t>ile </a:t>
            </a:r>
            <a:r>
              <a:rPr lang="en-US" altLang="zh-CN" sz="2600" dirty="0" smtClean="0">
                <a:latin typeface="Cambria" charset="0"/>
                <a:ea typeface="新細明體" charset="0"/>
                <a:cs typeface="新細明體" charset="0"/>
              </a:rPr>
              <a:t>f</a:t>
            </a:r>
            <a:r>
              <a:rPr lang="en-US" altLang="zh-TW" sz="2600" dirty="0" smtClean="0">
                <a:latin typeface="Cambria" charset="0"/>
                <a:ea typeface="新細明體" charset="0"/>
                <a:cs typeface="新細明體" charset="0"/>
              </a:rPr>
              <a:t>ormat</a:t>
            </a:r>
            <a:endParaRPr lang="en-US" altLang="zh-TW" sz="2600" dirty="0">
              <a:latin typeface="Cambria" charset="0"/>
              <a:ea typeface="新細明體" charset="0"/>
              <a:cs typeface="新細明體" charset="0"/>
            </a:endParaRPr>
          </a:p>
          <a:p>
            <a:pPr>
              <a:lnSpc>
                <a:spcPct val="110000"/>
              </a:lnSpc>
              <a:defRPr/>
            </a:pPr>
            <a:r>
              <a:rPr lang="en-US" altLang="zh-TW" sz="2600" dirty="0">
                <a:latin typeface="Cambria" charset="0"/>
                <a:ea typeface="新細明體" charset="0"/>
                <a:cs typeface="新細明體" charset="0"/>
              </a:rPr>
              <a:t>Some calculations</a:t>
            </a:r>
          </a:p>
          <a:p>
            <a:pPr lvl="1">
              <a:lnSpc>
                <a:spcPct val="110000"/>
              </a:lnSpc>
              <a:defRPr/>
            </a:pPr>
            <a:r>
              <a:rPr lang="en-US" altLang="zh-TW" sz="2200" dirty="0">
                <a:solidFill>
                  <a:srgbClr val="000000"/>
                </a:solidFill>
                <a:latin typeface="Cambria" charset="0"/>
                <a:ea typeface="新細明體" charset="0"/>
                <a:cs typeface="新細明體" charset="0"/>
              </a:rPr>
              <a:t>How to calculate the size of image?</a:t>
            </a:r>
          </a:p>
          <a:p>
            <a:pPr lvl="1">
              <a:lnSpc>
                <a:spcPct val="110000"/>
              </a:lnSpc>
              <a:defRPr/>
            </a:pPr>
            <a:r>
              <a:rPr lang="en-US" altLang="zh-TW" sz="2200" dirty="0">
                <a:latin typeface="Cambria" charset="0"/>
                <a:ea typeface="新細明體" charset="0"/>
                <a:cs typeface="新細明體" charset="0"/>
              </a:rPr>
              <a:t>How to transform 24 bit color image to 8 bit color image?</a:t>
            </a:r>
          </a:p>
          <a:p>
            <a:pPr lvl="1">
              <a:lnSpc>
                <a:spcPct val="110000"/>
              </a:lnSpc>
              <a:defRPr/>
            </a:pPr>
            <a:r>
              <a:rPr lang="en-US" altLang="zh-TW" sz="2200" dirty="0">
                <a:latin typeface="Cambria" charset="0"/>
                <a:ea typeface="新細明體" charset="0"/>
                <a:cs typeface="新細明體" charset="0"/>
              </a:rPr>
              <a:t>How to calculate histogram?</a:t>
            </a:r>
          </a:p>
          <a:p>
            <a:pPr lvl="1">
              <a:lnSpc>
                <a:spcPct val="110000"/>
              </a:lnSpc>
              <a:defRPr/>
            </a:pPr>
            <a:r>
              <a:rPr lang="en-US" altLang="zh-TW" sz="2200" dirty="0">
                <a:latin typeface="Cambria" charset="0"/>
                <a:ea typeface="新細明體" charset="0"/>
                <a:cs typeface="新細明體" charset="0"/>
              </a:rPr>
              <a:t>How does dithering work? </a:t>
            </a:r>
          </a:p>
          <a:p>
            <a:pPr>
              <a:lnSpc>
                <a:spcPct val="110000"/>
              </a:lnSpc>
              <a:defRPr/>
            </a:pPr>
            <a:endParaRPr lang="en-US" altLang="zh-TW" sz="3000" dirty="0">
              <a:latin typeface="Cambria" charset="0"/>
              <a:ea typeface="新細明體" charset="0"/>
              <a:cs typeface="新細明體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044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Calibri" charset="0"/>
                <a:ea typeface="新細明體" charset="0"/>
                <a:cs typeface="新細明體" charset="0"/>
              </a:rPr>
              <a:t>24-bit Color Image of RGB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3600" dirty="0">
                <a:latin typeface="Cambria" charset="0"/>
                <a:ea typeface="新細明體" charset="0"/>
                <a:cs typeface="新細明體" charset="0"/>
              </a:rPr>
              <a:t>R</a:t>
            </a:r>
          </a:p>
          <a:p>
            <a:pPr lvl="1"/>
            <a:r>
              <a:rPr lang="en-US" altLang="zh-TW" sz="3200" dirty="0">
                <a:latin typeface="Cambria" charset="0"/>
                <a:ea typeface="新細明體" charset="0"/>
                <a:cs typeface="新細明體" charset="0"/>
              </a:rPr>
              <a:t>8-bit</a:t>
            </a:r>
          </a:p>
          <a:p>
            <a:r>
              <a:rPr lang="en-US" altLang="zh-TW" sz="3600" dirty="0">
                <a:latin typeface="Cambria" charset="0"/>
                <a:ea typeface="新細明體" charset="0"/>
                <a:cs typeface="新細明體" charset="0"/>
              </a:rPr>
              <a:t>G</a:t>
            </a:r>
          </a:p>
          <a:p>
            <a:pPr lvl="1"/>
            <a:r>
              <a:rPr lang="en-US" altLang="zh-TW" sz="3200" dirty="0">
                <a:latin typeface="Cambria" charset="0"/>
                <a:ea typeface="新細明體" charset="0"/>
                <a:cs typeface="新細明體" charset="0"/>
              </a:rPr>
              <a:t>8-bit</a:t>
            </a:r>
          </a:p>
          <a:p>
            <a:r>
              <a:rPr lang="en-US" altLang="zh-TW" sz="3600" dirty="0">
                <a:latin typeface="Cambria" charset="0"/>
                <a:ea typeface="新細明體" charset="0"/>
                <a:cs typeface="新細明體" charset="0"/>
              </a:rPr>
              <a:t>B</a:t>
            </a:r>
          </a:p>
          <a:p>
            <a:pPr lvl="1"/>
            <a:r>
              <a:rPr lang="en-US" altLang="zh-TW" sz="3200" dirty="0">
                <a:latin typeface="Cambria" charset="0"/>
                <a:ea typeface="新細明體" charset="0"/>
                <a:cs typeface="新細明體" charset="0"/>
              </a:rPr>
              <a:t>8-bit</a:t>
            </a:r>
            <a:endParaRPr lang="zh-TW" altLang="en-US" sz="3200" dirty="0">
              <a:latin typeface="Cambria" charset="0"/>
              <a:ea typeface="新細明體" charset="0"/>
              <a:cs typeface="新細明體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pPr/>
              <a:t>19</a:t>
            </a:fld>
            <a:endParaRPr lang="zh-CN" altLang="en-US" dirty="0"/>
          </a:p>
        </p:txBody>
      </p:sp>
      <p:pic>
        <p:nvPicPr>
          <p:cNvPr id="5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775" y="1557338"/>
            <a:ext cx="2840038" cy="2519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5963" y="1557338"/>
            <a:ext cx="2840037" cy="2519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775" y="3860800"/>
            <a:ext cx="2840038" cy="2519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5963" y="3862388"/>
            <a:ext cx="2840037" cy="2519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04980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Outline of Lecture 02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16831"/>
            <a:ext cx="7886700" cy="5395040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10000"/>
              </a:lnSpc>
              <a:defRPr/>
            </a:pPr>
            <a:r>
              <a:rPr lang="en-US" altLang="zh-TW" sz="2600" dirty="0">
                <a:solidFill>
                  <a:srgbClr val="FF0000"/>
                </a:solidFill>
                <a:latin typeface="Cambria" charset="0"/>
                <a:ea typeface="新細明體" charset="0"/>
                <a:cs typeface="新細明體" charset="0"/>
              </a:rPr>
              <a:t>Fundamentals of image data representation</a:t>
            </a:r>
          </a:p>
          <a:p>
            <a:pPr lvl="1">
              <a:lnSpc>
                <a:spcPct val="110000"/>
              </a:lnSpc>
              <a:defRPr/>
            </a:pPr>
            <a:r>
              <a:rPr lang="en-US" altLang="zh-TW" sz="2200" dirty="0">
                <a:latin typeface="Cambria" charset="0"/>
                <a:ea typeface="新細明體" charset="0"/>
                <a:cs typeface="新細明體" charset="0"/>
              </a:rPr>
              <a:t>Standard image</a:t>
            </a:r>
          </a:p>
          <a:p>
            <a:pPr>
              <a:lnSpc>
                <a:spcPct val="110000"/>
              </a:lnSpc>
              <a:defRPr/>
            </a:pPr>
            <a:r>
              <a:rPr lang="en-US" altLang="zh-TW" sz="2600" dirty="0">
                <a:latin typeface="Cambria" charset="0"/>
                <a:ea typeface="新細明體" charset="0"/>
                <a:cs typeface="新細明體" charset="0"/>
              </a:rPr>
              <a:t>Gray-level image</a:t>
            </a:r>
          </a:p>
          <a:p>
            <a:pPr lvl="1">
              <a:lnSpc>
                <a:spcPct val="110000"/>
              </a:lnSpc>
              <a:defRPr/>
            </a:pPr>
            <a:r>
              <a:rPr lang="en-US" altLang="zh-TW" sz="2200" dirty="0">
                <a:latin typeface="Cambria" charset="0"/>
                <a:ea typeface="新細明體" charset="0"/>
                <a:cs typeface="新細明體" charset="0"/>
              </a:rPr>
              <a:t>Bitmap and </a:t>
            </a:r>
            <a:r>
              <a:rPr lang="en-US" altLang="zh-TW" sz="2200" dirty="0" err="1" smtClean="0">
                <a:latin typeface="Cambria" charset="0"/>
                <a:ea typeface="新細明體" charset="0"/>
                <a:cs typeface="新細明體" charset="0"/>
              </a:rPr>
              <a:t>bitplane</a:t>
            </a:r>
            <a:r>
              <a:rPr lang="zh-CN" altLang="en-US" sz="2200" dirty="0" smtClean="0">
                <a:latin typeface="Cambria" charset="0"/>
                <a:ea typeface="新細明體" charset="0"/>
                <a:cs typeface="新細明體" charset="0"/>
              </a:rPr>
              <a:t>（位平面）</a:t>
            </a:r>
            <a:endParaRPr lang="en-US" altLang="zh-TW" sz="2200" dirty="0">
              <a:latin typeface="Cambria" charset="0"/>
              <a:ea typeface="新細明體" charset="0"/>
              <a:cs typeface="新細明體" charset="0"/>
            </a:endParaRPr>
          </a:p>
          <a:p>
            <a:pPr>
              <a:lnSpc>
                <a:spcPct val="110000"/>
              </a:lnSpc>
              <a:defRPr/>
            </a:pPr>
            <a:r>
              <a:rPr lang="en-US" altLang="zh-TW" sz="2600" dirty="0">
                <a:latin typeface="Cambria" charset="0"/>
                <a:ea typeface="新細明體" charset="0"/>
                <a:cs typeface="新細明體" charset="0"/>
              </a:rPr>
              <a:t>Color image</a:t>
            </a:r>
          </a:p>
          <a:p>
            <a:pPr lvl="1">
              <a:lnSpc>
                <a:spcPct val="110000"/>
              </a:lnSpc>
              <a:defRPr/>
            </a:pPr>
            <a:r>
              <a:rPr lang="en-US" altLang="zh-TW" sz="2200" dirty="0" smtClean="0">
                <a:latin typeface="Cambria" charset="0"/>
                <a:ea typeface="新細明體" charset="0"/>
                <a:cs typeface="新細明體" charset="0"/>
              </a:rPr>
              <a:t>24</a:t>
            </a:r>
            <a:r>
              <a:rPr lang="en-US" altLang="zh-TW" sz="2200" dirty="0">
                <a:latin typeface="Cambria" charset="0"/>
                <a:ea typeface="新細明體" charset="0"/>
                <a:cs typeface="新細明體" charset="0"/>
              </a:rPr>
              <a:t>-bit color image and 8-bit color image</a:t>
            </a:r>
          </a:p>
          <a:p>
            <a:pPr lvl="1">
              <a:lnSpc>
                <a:spcPct val="110000"/>
              </a:lnSpc>
              <a:defRPr/>
            </a:pPr>
            <a:r>
              <a:rPr lang="en-US" altLang="zh-TW" sz="2200" dirty="0">
                <a:latin typeface="Cambria" charset="0"/>
                <a:ea typeface="新細明體" charset="0"/>
                <a:cs typeface="新細明體" charset="0"/>
              </a:rPr>
              <a:t>Histogram and color lookup </a:t>
            </a:r>
            <a:r>
              <a:rPr lang="en-US" altLang="zh-TW" sz="2200" dirty="0" smtClean="0">
                <a:latin typeface="Cambria" charset="0"/>
                <a:ea typeface="新細明體" charset="0"/>
                <a:cs typeface="新細明體" charset="0"/>
              </a:rPr>
              <a:t>tables</a:t>
            </a:r>
          </a:p>
          <a:p>
            <a:pPr>
              <a:lnSpc>
                <a:spcPct val="110000"/>
              </a:lnSpc>
              <a:defRPr/>
            </a:pPr>
            <a:r>
              <a:rPr lang="en-US" altLang="zh-TW" sz="2600" dirty="0">
                <a:latin typeface="Cambria" charset="0"/>
                <a:ea typeface="新細明體" charset="0"/>
                <a:cs typeface="新細明體" charset="0"/>
              </a:rPr>
              <a:t>Some </a:t>
            </a:r>
            <a:r>
              <a:rPr lang="en-US" altLang="zh-CN" sz="2600" dirty="0" smtClean="0">
                <a:latin typeface="Cambria" charset="0"/>
                <a:ea typeface="新細明體" charset="0"/>
                <a:cs typeface="新細明體" charset="0"/>
              </a:rPr>
              <a:t>p</a:t>
            </a:r>
            <a:r>
              <a:rPr lang="en-US" altLang="zh-TW" sz="2600" dirty="0" smtClean="0">
                <a:latin typeface="Cambria" charset="0"/>
                <a:ea typeface="新細明體" charset="0"/>
                <a:cs typeface="新細明體" charset="0"/>
              </a:rPr>
              <a:t>opular </a:t>
            </a:r>
            <a:r>
              <a:rPr lang="en-US" altLang="zh-CN" sz="2600" dirty="0" smtClean="0">
                <a:latin typeface="Cambria" charset="0"/>
                <a:ea typeface="新細明體" charset="0"/>
                <a:cs typeface="新細明體" charset="0"/>
              </a:rPr>
              <a:t>i</a:t>
            </a:r>
            <a:r>
              <a:rPr lang="en-US" altLang="zh-TW" sz="2600" dirty="0" smtClean="0">
                <a:latin typeface="Cambria" charset="0"/>
                <a:ea typeface="新細明體" charset="0"/>
                <a:cs typeface="新細明體" charset="0"/>
              </a:rPr>
              <a:t>mage </a:t>
            </a:r>
            <a:r>
              <a:rPr lang="en-US" altLang="zh-CN" sz="2600" dirty="0" smtClean="0">
                <a:latin typeface="Cambria" charset="0"/>
                <a:ea typeface="新細明體" charset="0"/>
                <a:cs typeface="新細明體" charset="0"/>
              </a:rPr>
              <a:t>f</a:t>
            </a:r>
            <a:r>
              <a:rPr lang="en-US" altLang="zh-TW" sz="2600" dirty="0" smtClean="0">
                <a:latin typeface="Cambria" charset="0"/>
                <a:ea typeface="新細明體" charset="0"/>
                <a:cs typeface="新細明體" charset="0"/>
              </a:rPr>
              <a:t>ile </a:t>
            </a:r>
            <a:r>
              <a:rPr lang="en-US" altLang="zh-CN" sz="2600" dirty="0" smtClean="0">
                <a:latin typeface="Cambria" charset="0"/>
                <a:ea typeface="新細明體" charset="0"/>
                <a:cs typeface="新細明體" charset="0"/>
              </a:rPr>
              <a:t>f</a:t>
            </a:r>
            <a:r>
              <a:rPr lang="en-US" altLang="zh-TW" sz="2600" dirty="0" smtClean="0">
                <a:latin typeface="Cambria" charset="0"/>
                <a:ea typeface="新細明體" charset="0"/>
                <a:cs typeface="新細明體" charset="0"/>
              </a:rPr>
              <a:t>ormat</a:t>
            </a:r>
            <a:endParaRPr lang="en-US" altLang="zh-TW" sz="2600" dirty="0">
              <a:latin typeface="Cambria" charset="0"/>
              <a:ea typeface="新細明體" charset="0"/>
              <a:cs typeface="新細明體" charset="0"/>
            </a:endParaRPr>
          </a:p>
          <a:p>
            <a:pPr>
              <a:lnSpc>
                <a:spcPct val="110000"/>
              </a:lnSpc>
              <a:defRPr/>
            </a:pPr>
            <a:r>
              <a:rPr lang="en-US" altLang="zh-TW" sz="2600" dirty="0">
                <a:latin typeface="Cambria" charset="0"/>
                <a:ea typeface="新細明體" charset="0"/>
                <a:cs typeface="新細明體" charset="0"/>
              </a:rPr>
              <a:t>Some calculations</a:t>
            </a:r>
          </a:p>
          <a:p>
            <a:pPr lvl="1">
              <a:lnSpc>
                <a:spcPct val="110000"/>
              </a:lnSpc>
              <a:defRPr/>
            </a:pPr>
            <a:r>
              <a:rPr lang="en-US" altLang="zh-TW" sz="2200" dirty="0">
                <a:solidFill>
                  <a:srgbClr val="000000"/>
                </a:solidFill>
                <a:latin typeface="Cambria" charset="0"/>
                <a:ea typeface="新細明體" charset="0"/>
                <a:cs typeface="新細明體" charset="0"/>
              </a:rPr>
              <a:t>How to calculate the size of image?</a:t>
            </a:r>
          </a:p>
          <a:p>
            <a:pPr lvl="1">
              <a:lnSpc>
                <a:spcPct val="110000"/>
              </a:lnSpc>
              <a:defRPr/>
            </a:pPr>
            <a:r>
              <a:rPr lang="en-US" altLang="zh-TW" sz="2200" dirty="0">
                <a:latin typeface="Cambria" charset="0"/>
                <a:ea typeface="新細明體" charset="0"/>
                <a:cs typeface="新細明體" charset="0"/>
              </a:rPr>
              <a:t>How to transform 24 bit color image to 8 bit color image?</a:t>
            </a:r>
          </a:p>
          <a:p>
            <a:pPr lvl="1">
              <a:lnSpc>
                <a:spcPct val="110000"/>
              </a:lnSpc>
              <a:defRPr/>
            </a:pPr>
            <a:r>
              <a:rPr lang="en-US" altLang="zh-TW" sz="2200" dirty="0">
                <a:latin typeface="Cambria" charset="0"/>
                <a:ea typeface="新細明體" charset="0"/>
                <a:cs typeface="新細明體" charset="0"/>
              </a:rPr>
              <a:t>How to calculate histogram?</a:t>
            </a:r>
          </a:p>
          <a:p>
            <a:pPr lvl="1">
              <a:lnSpc>
                <a:spcPct val="110000"/>
              </a:lnSpc>
              <a:defRPr/>
            </a:pPr>
            <a:r>
              <a:rPr lang="en-US" altLang="zh-TW" sz="2200" dirty="0">
                <a:latin typeface="Cambria" charset="0"/>
                <a:ea typeface="新細明體" charset="0"/>
                <a:cs typeface="新細明體" charset="0"/>
              </a:rPr>
              <a:t>How does dithering work? </a:t>
            </a:r>
          </a:p>
          <a:p>
            <a:pPr>
              <a:lnSpc>
                <a:spcPct val="110000"/>
              </a:lnSpc>
              <a:defRPr/>
            </a:pPr>
            <a:endParaRPr lang="en-US" altLang="zh-TW" sz="3000" dirty="0">
              <a:latin typeface="Cambria" charset="0"/>
              <a:ea typeface="新細明體" charset="0"/>
              <a:cs typeface="新細明體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pPr/>
              <a:t>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20813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Calibri" charset="0"/>
                <a:ea typeface="新細明體" charset="0"/>
                <a:cs typeface="新細明體" charset="0"/>
              </a:rPr>
              <a:t>24-bit Color </a:t>
            </a:r>
            <a:r>
              <a:rPr lang="en-US" altLang="zh-TW" dirty="0" smtClean="0">
                <a:latin typeface="Calibri" charset="0"/>
                <a:ea typeface="新細明體" charset="0"/>
                <a:cs typeface="新細明體" charset="0"/>
              </a:rPr>
              <a:t>Image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altLang="zh-TW" dirty="0">
                <a:latin typeface="Cambria" charset="0"/>
                <a:ea typeface="新細明體" charset="0"/>
                <a:cs typeface="新細明體" charset="0"/>
              </a:rPr>
              <a:t>Each pixel is represented by three Bytes, usually RGB</a:t>
            </a:r>
          </a:p>
          <a:p>
            <a:pPr lvl="1">
              <a:lnSpc>
                <a:spcPct val="110000"/>
              </a:lnSpc>
            </a:pPr>
            <a:r>
              <a:rPr lang="en-US" altLang="zh-TW" dirty="0">
                <a:latin typeface="Cambria" charset="0"/>
                <a:ea typeface="新細明體" charset="0"/>
                <a:cs typeface="新細明體" charset="0"/>
              </a:rPr>
              <a:t>Supports 256*256*256, totally 16.8-million possible combined color</a:t>
            </a:r>
          </a:p>
          <a:p>
            <a:pPr lvl="1">
              <a:lnSpc>
                <a:spcPct val="110000"/>
              </a:lnSpc>
            </a:pPr>
            <a:r>
              <a:rPr lang="en-US" altLang="zh-TW" dirty="0">
                <a:latin typeface="Cambria" charset="0"/>
                <a:ea typeface="新細明體" charset="0"/>
                <a:cs typeface="新細明體" charset="0"/>
              </a:rPr>
              <a:t>Storage: for image resolution of 640*480, needs 900KB (640*480*3/1024)</a:t>
            </a:r>
          </a:p>
          <a:p>
            <a:pPr>
              <a:lnSpc>
                <a:spcPct val="110000"/>
              </a:lnSpc>
            </a:pPr>
            <a:r>
              <a:rPr lang="en-US" altLang="zh-TW" dirty="0">
                <a:latin typeface="Cambria" charset="0"/>
                <a:ea typeface="新細明體" charset="0"/>
                <a:cs typeface="新細明體" charset="0"/>
              </a:rPr>
              <a:t>Some 24-bit color images are stored as 32-bit image</a:t>
            </a:r>
          </a:p>
          <a:p>
            <a:pPr lvl="1">
              <a:lnSpc>
                <a:spcPct val="110000"/>
              </a:lnSpc>
            </a:pPr>
            <a:r>
              <a:rPr lang="en-US" altLang="zh-TW" dirty="0">
                <a:latin typeface="Cambria" charset="0"/>
                <a:ea typeface="新細明體" charset="0"/>
                <a:cs typeface="新細明體" charset="0"/>
              </a:rPr>
              <a:t>Extra byte of data for special-effect information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pPr/>
              <a:t>20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8994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Calibri" charset="0"/>
                <a:ea typeface="新細明體" charset="0"/>
                <a:cs typeface="新細明體" charset="0"/>
              </a:rPr>
              <a:t>Color Lookup Tables (</a:t>
            </a:r>
            <a:r>
              <a:rPr lang="zh-CN" altLang="en-US" dirty="0">
                <a:latin typeface="Calibri" charset="0"/>
                <a:ea typeface="新細明體" charset="0"/>
                <a:cs typeface="新細明體" charset="0"/>
              </a:rPr>
              <a:t>颜色查找表</a:t>
            </a:r>
            <a:r>
              <a:rPr lang="en-US" altLang="zh-TW" dirty="0">
                <a:latin typeface="Calibri" charset="0"/>
                <a:ea typeface="新細明體" charset="0"/>
                <a:cs typeface="新細明體" charset="0"/>
              </a:rPr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16831"/>
            <a:ext cx="8027670" cy="4351338"/>
          </a:xfrm>
        </p:spPr>
        <p:txBody>
          <a:bodyPr>
            <a:normAutofit/>
          </a:bodyPr>
          <a:lstStyle/>
          <a:p>
            <a:pPr marR="21590">
              <a:lnSpc>
                <a:spcPct val="80000"/>
              </a:lnSpc>
              <a:tabLst>
                <a:tab pos="273050" algn="l"/>
                <a:tab pos="1104265" algn="l"/>
                <a:tab pos="2232660" algn="l"/>
                <a:tab pos="2806700" algn="l"/>
                <a:tab pos="4154170" algn="l"/>
                <a:tab pos="4537075" algn="l"/>
                <a:tab pos="4822190" algn="l"/>
                <a:tab pos="5412740" algn="l"/>
                <a:tab pos="5794375" algn="l"/>
                <a:tab pos="6544309" algn="l"/>
              </a:tabLst>
            </a:pPr>
            <a:r>
              <a:rPr lang="en-US" altLang="zh-CN" dirty="0">
                <a:latin typeface="Cambria" charset="0"/>
                <a:ea typeface="新細明體" charset="0"/>
                <a:cs typeface="新細明體" charset="0"/>
              </a:rPr>
              <a:t>Many systems can make use of 8 bits of color in producing a screen image</a:t>
            </a:r>
            <a:r>
              <a:rPr lang="en-US" altLang="zh-CN" dirty="0" smtClean="0">
                <a:latin typeface="Cambria" charset="0"/>
                <a:ea typeface="新細明體" charset="0"/>
                <a:cs typeface="新細明體" charset="0"/>
              </a:rPr>
              <a:t>. </a:t>
            </a:r>
            <a:endParaRPr lang="en-US" altLang="zh-CN" dirty="0">
              <a:latin typeface="Cambria" charset="0"/>
              <a:ea typeface="新細明體" charset="0"/>
              <a:cs typeface="新細明體" charset="0"/>
            </a:endParaRPr>
          </a:p>
          <a:p>
            <a:pPr marR="18415">
              <a:lnSpc>
                <a:spcPct val="80000"/>
              </a:lnSpc>
              <a:tabLst>
                <a:tab pos="273050" algn="l"/>
              </a:tabLst>
            </a:pPr>
            <a:r>
              <a:rPr lang="en-US" altLang="zh-CN" dirty="0">
                <a:latin typeface="Cambria" charset="0"/>
                <a:ea typeface="新細明體" charset="0"/>
                <a:cs typeface="新細明體" charset="0"/>
              </a:rPr>
              <a:t>Such image files use the concept of a </a:t>
            </a:r>
            <a:r>
              <a:rPr lang="en-US" altLang="zh-CN" dirty="0">
                <a:solidFill>
                  <a:srgbClr val="FF0000"/>
                </a:solidFill>
                <a:latin typeface="Cambria" charset="0"/>
                <a:ea typeface="新細明體" charset="0"/>
                <a:cs typeface="新細明體" charset="0"/>
              </a:rPr>
              <a:t>lookup  </a:t>
            </a:r>
            <a:r>
              <a:rPr lang="en-US" altLang="zh-CN" dirty="0" smtClean="0">
                <a:solidFill>
                  <a:srgbClr val="FF0000"/>
                </a:solidFill>
                <a:latin typeface="Cambria" charset="0"/>
                <a:ea typeface="新細明體" charset="0"/>
                <a:cs typeface="新細明體" charset="0"/>
              </a:rPr>
              <a:t>table</a:t>
            </a:r>
            <a:r>
              <a:rPr lang="zh-CN" altLang="en-US" dirty="0" smtClean="0">
                <a:solidFill>
                  <a:srgbClr val="FF0000"/>
                </a:solidFill>
                <a:latin typeface="Cambria" charset="0"/>
                <a:ea typeface="新細明體" charset="0"/>
                <a:cs typeface="新細明體" charset="0"/>
              </a:rPr>
              <a:t>（查找</a:t>
            </a:r>
            <a:r>
              <a:rPr lang="zh-CN" altLang="en-US" dirty="0">
                <a:solidFill>
                  <a:srgbClr val="FF0000"/>
                </a:solidFill>
                <a:latin typeface="Cambria" charset="0"/>
                <a:ea typeface="新細明體" charset="0"/>
                <a:cs typeface="新細明體" charset="0"/>
              </a:rPr>
              <a:t>表）</a:t>
            </a:r>
            <a:r>
              <a:rPr lang="en-US" altLang="zh-CN" dirty="0">
                <a:latin typeface="Cambria" charset="0"/>
                <a:ea typeface="新細明體" charset="0"/>
                <a:cs typeface="新細明體" charset="0"/>
              </a:rPr>
              <a:t>to store color information.</a:t>
            </a:r>
          </a:p>
          <a:p>
            <a:pPr>
              <a:lnSpc>
                <a:spcPct val="80000"/>
              </a:lnSpc>
            </a:pPr>
            <a:r>
              <a:rPr lang="en-US" altLang="zh-TW" dirty="0" smtClean="0">
                <a:latin typeface="Cambria" charset="0"/>
                <a:ea typeface="新細明體" charset="0"/>
                <a:cs typeface="新細明體" charset="0"/>
              </a:rPr>
              <a:t>Use index</a:t>
            </a:r>
            <a:r>
              <a:rPr lang="zh-CN" altLang="en-US" dirty="0">
                <a:latin typeface="宋体"/>
                <a:ea typeface="宋体"/>
                <a:cs typeface="宋体"/>
              </a:rPr>
              <a:t>（索引）</a:t>
            </a:r>
            <a:r>
              <a:rPr lang="en-US" altLang="zh-TW" dirty="0">
                <a:latin typeface="宋体"/>
                <a:ea typeface="宋体"/>
                <a:cs typeface="宋体"/>
              </a:rPr>
              <a:t> </a:t>
            </a:r>
            <a:r>
              <a:rPr lang="en-US" altLang="zh-TW" dirty="0">
                <a:latin typeface="Cambria" charset="0"/>
                <a:ea typeface="新細明體" charset="0"/>
                <a:cs typeface="新細明體" charset="0"/>
              </a:rPr>
              <a:t>or code </a:t>
            </a:r>
            <a:r>
              <a:rPr lang="en-US" altLang="zh-TW" dirty="0" smtClean="0">
                <a:latin typeface="Cambria" charset="0"/>
                <a:ea typeface="新細明體" charset="0"/>
                <a:cs typeface="新細明體" charset="0"/>
              </a:rPr>
              <a:t>value</a:t>
            </a:r>
            <a:r>
              <a:rPr lang="zh-CN" altLang="en-US" dirty="0" smtClean="0">
                <a:latin typeface="Cambria" charset="0"/>
                <a:ea typeface="新細明體" charset="0"/>
                <a:cs typeface="新細明體" charset="0"/>
              </a:rPr>
              <a:t>（</a:t>
            </a:r>
            <a:r>
              <a:rPr lang="zh-CN" altLang="en-US" dirty="0" smtClean="0">
                <a:latin typeface="Cambria" charset="0"/>
                <a:ea typeface="宋体" charset="0"/>
                <a:cs typeface="宋体" charset="0"/>
              </a:rPr>
              <a:t>编码值</a:t>
            </a:r>
            <a:r>
              <a:rPr lang="zh-CN" altLang="en-US" dirty="0" smtClean="0">
                <a:latin typeface="Cambria" charset="0"/>
                <a:ea typeface="新細明體" charset="0"/>
                <a:cs typeface="新細明體" charset="0"/>
              </a:rPr>
              <a:t>）</a:t>
            </a:r>
            <a:r>
              <a:rPr lang="en-US" altLang="zh-TW" dirty="0" smtClean="0">
                <a:latin typeface="Cambria" charset="0"/>
                <a:ea typeface="新細明體" charset="0"/>
                <a:cs typeface="新細明體" charset="0"/>
              </a:rPr>
              <a:t> </a:t>
            </a:r>
            <a:r>
              <a:rPr lang="en-US" altLang="zh-TW" dirty="0">
                <a:latin typeface="Cambria" charset="0"/>
                <a:ea typeface="新細明體" charset="0"/>
                <a:cs typeface="新細明體" charset="0"/>
              </a:rPr>
              <a:t>instead of 24-bit color information for each pixel</a:t>
            </a:r>
          </a:p>
          <a:p>
            <a:pPr>
              <a:lnSpc>
                <a:spcPct val="80000"/>
              </a:lnSpc>
            </a:pPr>
            <a:r>
              <a:rPr lang="en-US" altLang="zh-TW" dirty="0">
                <a:latin typeface="Cambria" charset="0"/>
                <a:ea typeface="新細明體" charset="0"/>
                <a:cs typeface="新細明體" charset="0"/>
              </a:rPr>
              <a:t>Color lookup the table works well for small combinations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pPr/>
              <a:t>21</a:t>
            </a:fld>
            <a:endParaRPr lang="zh-CN" altLang="en-US" dirty="0"/>
          </a:p>
        </p:txBody>
      </p:sp>
      <p:pic>
        <p:nvPicPr>
          <p:cNvPr id="5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4424680"/>
            <a:ext cx="7745412" cy="215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67803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Calibri" charset="0"/>
                <a:ea typeface="新細明體" charset="0"/>
                <a:cs typeface="新細明體" charset="0"/>
              </a:rPr>
              <a:t>Image Histogram</a:t>
            </a:r>
            <a:r>
              <a:rPr lang="zh-CN" altLang="en-US" dirty="0">
                <a:latin typeface="Calibri" charset="0"/>
                <a:ea typeface="新細明體" charset="0"/>
                <a:cs typeface="新細明體" charset="0"/>
              </a:rPr>
              <a:t>（直方图）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latin typeface="Cambria" charset="0"/>
                <a:ea typeface="新細明體" charset="0"/>
                <a:cs typeface="新細明體" charset="0"/>
              </a:rPr>
              <a:t>A histogram is an accurate representation of the distribution of numerical </a:t>
            </a:r>
            <a:r>
              <a:rPr lang="en-US" altLang="zh-TW" dirty="0" smtClean="0">
                <a:latin typeface="Cambria" charset="0"/>
                <a:ea typeface="新細明體" charset="0"/>
                <a:cs typeface="新細明體" charset="0"/>
              </a:rPr>
              <a:t>data</a:t>
            </a:r>
          </a:p>
          <a:p>
            <a:r>
              <a:rPr lang="en-US" altLang="zh-TW" dirty="0">
                <a:latin typeface="Cambria" charset="0"/>
                <a:ea typeface="新細明體" charset="0"/>
                <a:cs typeface="新細明體" charset="0"/>
              </a:rPr>
              <a:t>See </a:t>
            </a:r>
            <a:r>
              <a:rPr lang="en-US" altLang="zh-TW" dirty="0" smtClean="0">
                <a:latin typeface="Cambria" charset="0"/>
                <a:ea typeface="新細明體" charset="0"/>
                <a:cs typeface="新細明體" charset="0"/>
              </a:rPr>
              <a:t> </a:t>
            </a:r>
            <a:r>
              <a:rPr lang="en-US" altLang="zh-TW" dirty="0" smtClean="0">
                <a:solidFill>
                  <a:srgbClr val="464DD9"/>
                </a:solidFill>
                <a:latin typeface="Cambria" charset="0"/>
                <a:ea typeface="新細明體" charset="0"/>
                <a:cs typeface="新細明體" charset="0"/>
              </a:rPr>
              <a:t>demo4Hist</a:t>
            </a:r>
            <a:r>
              <a:rPr lang="en-US" altLang="zh-TW" dirty="0" smtClean="0">
                <a:latin typeface="Cambria" charset="0"/>
                <a:ea typeface="新細明體" charset="0"/>
                <a:cs typeface="新細明體" charset="0"/>
              </a:rPr>
              <a:t> </a:t>
            </a:r>
            <a:endParaRPr lang="en-US" altLang="zh-TW" dirty="0">
              <a:latin typeface="Cambria" charset="0"/>
              <a:ea typeface="新細明體" charset="0"/>
              <a:cs typeface="新細明體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pPr/>
              <a:t>22</a:t>
            </a:fld>
            <a:endParaRPr lang="zh-CN" altLang="en-US" dirty="0"/>
          </a:p>
        </p:txBody>
      </p:sp>
      <p:pic>
        <p:nvPicPr>
          <p:cNvPr id="12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50" b="13831"/>
          <a:stretch/>
        </p:blipFill>
        <p:spPr bwMode="auto">
          <a:xfrm>
            <a:off x="990087" y="2610940"/>
            <a:ext cx="4761224" cy="2191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object 35"/>
          <p:cNvSpPr txBox="1"/>
          <p:nvPr/>
        </p:nvSpPr>
        <p:spPr>
          <a:xfrm>
            <a:off x="1523487" y="4787621"/>
            <a:ext cx="3429000" cy="439266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 marR="12700" algn="just">
              <a:lnSpc>
                <a:spcPct val="123100"/>
              </a:lnSpc>
            </a:pPr>
            <a:r>
              <a:rPr lang="en-US" altLang="zh-CN" sz="1650" spc="125" dirty="0" smtClean="0">
                <a:solidFill>
                  <a:srgbClr val="231F20"/>
                </a:solidFill>
                <a:latin typeface="Arial"/>
                <a:cs typeface="Arial"/>
              </a:rPr>
              <a:t>Image                   Histogram</a:t>
            </a:r>
            <a:endParaRPr sz="1650" dirty="0">
              <a:latin typeface="Arial"/>
              <a:cs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4"/>
              <p:cNvSpPr txBox="1"/>
              <p:nvPr/>
            </p:nvSpPr>
            <p:spPr>
              <a:xfrm>
                <a:off x="567024" y="5087602"/>
                <a:ext cx="3499099" cy="5865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400" b="0" dirty="0" smtClean="0"/>
                  <a:t>Probability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/>
                      </a:rPr>
                      <m:t>       </m:t>
                    </m:r>
                    <m:sSub>
                      <m:sSubPr>
                        <m:ctrlPr>
                          <a:rPr lang="en-SG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en-US" sz="2400" b="0" i="1" smtClean="0">
                            <a:latin typeface="Cambria Math"/>
                          </a:rPr>
                          <m:t>𝑟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/>
                              </a:rPr>
                              <m:t>𝑛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num>
                      <m:den>
                        <m:r>
                          <a:rPr lang="en-US" sz="2400" b="0" i="1" smtClean="0">
                            <a:latin typeface="Cambria Math"/>
                          </a:rPr>
                          <m:t>𝑛</m:t>
                        </m:r>
                      </m:den>
                    </m:f>
                  </m:oMath>
                </a14:m>
                <a:endParaRPr lang="en-SG" sz="2400" dirty="0"/>
              </a:p>
            </p:txBody>
          </p:sp>
        </mc:Choice>
        <mc:Fallback xmlns="">
          <p:sp>
            <p:nvSpPr>
              <p:cNvPr id="14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024" y="5087602"/>
                <a:ext cx="3499099" cy="586571"/>
              </a:xfrm>
              <a:prstGeom prst="rect">
                <a:avLst/>
              </a:prstGeom>
              <a:blipFill>
                <a:blip r:embed="rId3"/>
                <a:stretch>
                  <a:fillRect l="-2613" b="-104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5"/>
              <p:cNvSpPr/>
              <p:nvPr/>
            </p:nvSpPr>
            <p:spPr>
              <a:xfrm>
                <a:off x="575077" y="5814108"/>
                <a:ext cx="5703290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/>
                            </a:rPr>
                            <m:t>𝑛</m:t>
                          </m:r>
                        </m:e>
                        <m:sub>
                          <m:r>
                            <a:rPr lang="en-US" altLang="zh-CN" sz="2400" i="1">
                              <a:latin typeface="Cambria Math"/>
                            </a:rPr>
                            <m:t>𝑘</m:t>
                          </m:r>
                        </m:sub>
                      </m:sSub>
                      <m: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zh-CN" sz="2400" i="0">
                          <a:latin typeface="Cambria Math" panose="02040503050406030204" pitchFamily="18" charset="0"/>
                        </a:rPr>
                        <m:t>is</m:t>
                      </m:r>
                      <m: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the</m:t>
                      </m:r>
                      <m: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number</m:t>
                      </m:r>
                      <m: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of</m:t>
                      </m:r>
                      <m: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pixels</m:t>
                      </m:r>
                      <m: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that</m:t>
                      </m:r>
                      <m: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have</m:t>
                      </m:r>
                      <m: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value</m:t>
                      </m:r>
                      <m: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altLang="zh-CN" sz="2400" b="0" i="1" dirty="0" smtClean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/>
                      </a:rPr>
                      <m:t>𝑛</m:t>
                    </m:r>
                  </m:oMath>
                </a14:m>
                <a:r>
                  <a:rPr lang="zh-CN" altLang="en-US" sz="2400" dirty="0" smtClean="0"/>
                  <a:t>  </a:t>
                </a:r>
                <a:r>
                  <a:rPr lang="en-US" altLang="zh-CN" sz="2400" dirty="0" smtClean="0"/>
                  <a:t>is the total number of pixels of the image</a:t>
                </a:r>
                <a:endParaRPr lang="en-SG" sz="2400" dirty="0"/>
              </a:p>
            </p:txBody>
          </p:sp>
        </mc:Choice>
        <mc:Fallback xmlns="">
          <p:sp>
            <p:nvSpPr>
              <p:cNvPr id="15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077" y="5814108"/>
                <a:ext cx="5703290" cy="830997"/>
              </a:xfrm>
              <a:prstGeom prst="rect">
                <a:avLst/>
              </a:prstGeom>
              <a:blipFill>
                <a:blip r:embed="rId4"/>
                <a:stretch>
                  <a:fillRect r="-6944" b="-161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2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20" t="4209" r="12018" b="8923"/>
          <a:stretch/>
        </p:blipFill>
        <p:spPr bwMode="auto">
          <a:xfrm>
            <a:off x="7185219" y="2509438"/>
            <a:ext cx="1826510" cy="183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7967" y="4523156"/>
            <a:ext cx="2325606" cy="16750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17152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Calibri" charset="0"/>
                <a:ea typeface="新細明體" charset="0"/>
                <a:cs typeface="新細明體" charset="0"/>
              </a:rPr>
              <a:t>8</a:t>
            </a:r>
            <a:r>
              <a:rPr lang="en-US" altLang="zh-TW" dirty="0" smtClean="0">
                <a:latin typeface="Calibri" charset="0"/>
                <a:ea typeface="新細明體" charset="0"/>
                <a:cs typeface="新細明體" charset="0"/>
              </a:rPr>
              <a:t>-</a:t>
            </a:r>
            <a:r>
              <a:rPr lang="en-US" altLang="zh-TW" dirty="0">
                <a:latin typeface="Calibri" charset="0"/>
                <a:ea typeface="新細明體" charset="0"/>
                <a:cs typeface="新細明體" charset="0"/>
              </a:rPr>
              <a:t>bit Color </a:t>
            </a:r>
            <a:r>
              <a:rPr lang="en-US" altLang="zh-TW" dirty="0" smtClean="0">
                <a:latin typeface="Calibri" charset="0"/>
                <a:ea typeface="新細明體" charset="0"/>
                <a:cs typeface="新細明體" charset="0"/>
              </a:rPr>
              <a:t>Image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600" dirty="0">
                <a:latin typeface="Cambria" charset="0"/>
                <a:ea typeface="新細明體" charset="0"/>
                <a:cs typeface="新細明體" charset="0"/>
              </a:rPr>
              <a:t>Divide the RGB cube into equal slides in each dimension</a:t>
            </a:r>
          </a:p>
          <a:p>
            <a:pPr lvl="1"/>
            <a:r>
              <a:rPr lang="en-US" altLang="zh-TW" sz="2200" dirty="0">
                <a:latin typeface="Cambria" charset="0"/>
                <a:ea typeface="新細明體" charset="0"/>
                <a:cs typeface="新細明體" charset="0"/>
              </a:rPr>
              <a:t>R: 3-bit; G: 3-bit; B: 2-bit;</a:t>
            </a:r>
          </a:p>
          <a:p>
            <a:pPr lvl="1"/>
            <a:r>
              <a:rPr lang="en-US" altLang="zh-TW" sz="2200" dirty="0">
                <a:latin typeface="Cambria" charset="0"/>
                <a:ea typeface="新細明體" charset="0"/>
                <a:cs typeface="新細明體" charset="0"/>
              </a:rPr>
              <a:t>Edge </a:t>
            </a:r>
            <a:r>
              <a:rPr lang="en-US" altLang="zh-TW" sz="2200" dirty="0" smtClean="0">
                <a:latin typeface="Cambria" charset="0"/>
                <a:ea typeface="新細明體" charset="0"/>
                <a:cs typeface="新細明體" charset="0"/>
              </a:rPr>
              <a:t>artifacts </a:t>
            </a:r>
            <a:r>
              <a:rPr lang="zh-CN" altLang="en-US" sz="2200" dirty="0">
                <a:latin typeface="Cambria" charset="0"/>
                <a:ea typeface="新細明體" charset="0"/>
                <a:cs typeface="新細明體" charset="0"/>
              </a:rPr>
              <a:t>（</a:t>
            </a:r>
            <a:r>
              <a:rPr lang="zh-CN" altLang="en-US" sz="2200" dirty="0">
                <a:latin typeface="宋体"/>
                <a:ea typeface="宋体"/>
                <a:cs typeface="宋体"/>
              </a:rPr>
              <a:t>边缘伪影</a:t>
            </a:r>
            <a:r>
              <a:rPr lang="zh-CN" altLang="en-US" sz="2200" dirty="0" smtClean="0">
                <a:latin typeface="Cambria" charset="0"/>
                <a:ea typeface="新細明體" charset="0"/>
                <a:cs typeface="新細明體" charset="0"/>
              </a:rPr>
              <a:t>）</a:t>
            </a:r>
            <a:endParaRPr lang="en-US" altLang="zh-CN" sz="2200" dirty="0" smtClean="0">
              <a:latin typeface="Cambria" charset="0"/>
              <a:ea typeface="新細明體" charset="0"/>
              <a:cs typeface="新細明體" charset="0"/>
            </a:endParaRPr>
          </a:p>
          <a:p>
            <a:pPr lvl="1"/>
            <a:r>
              <a:rPr lang="en-US" altLang="zh-CN" sz="2200" dirty="0">
                <a:latin typeface="Cambria" charset="0"/>
                <a:ea typeface="新細明體" charset="0"/>
                <a:cs typeface="新細明體" charset="0"/>
              </a:rPr>
              <a:t>See </a:t>
            </a:r>
            <a:r>
              <a:rPr lang="en-US" altLang="zh-CN" sz="2200" dirty="0">
                <a:solidFill>
                  <a:srgbClr val="464DD9"/>
                </a:solidFill>
                <a:latin typeface="Cambria" charset="0"/>
                <a:ea typeface="新細明體" charset="0"/>
                <a:cs typeface="新細明體" charset="0"/>
              </a:rPr>
              <a:t>demo5RGBto8</a:t>
            </a:r>
            <a:endParaRPr lang="en-US" altLang="zh-CN" sz="2200" dirty="0" smtClean="0">
              <a:solidFill>
                <a:srgbClr val="464DD9"/>
              </a:solidFill>
              <a:latin typeface="Cambria" charset="0"/>
              <a:ea typeface="新細明體" charset="0"/>
              <a:cs typeface="新細明體" charset="0"/>
            </a:endParaRPr>
          </a:p>
          <a:p>
            <a:r>
              <a:rPr lang="en-US" altLang="zh-TW" dirty="0" smtClean="0">
                <a:latin typeface="Cambria" charset="0"/>
                <a:ea typeface="新細明體" charset="0"/>
                <a:cs typeface="新細明體" charset="0"/>
              </a:rPr>
              <a:t>Based image histogram, select 256 most popular colors</a:t>
            </a:r>
            <a:endParaRPr lang="en-US" altLang="zh-TW" dirty="0">
              <a:latin typeface="Cambria" charset="0"/>
              <a:ea typeface="新細明體" charset="0"/>
              <a:cs typeface="新細明體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pPr/>
              <a:t>23</a:t>
            </a:fld>
            <a:endParaRPr lang="zh-CN" altLang="en-US" dirty="0"/>
          </a:p>
        </p:txBody>
      </p:sp>
      <p:pic>
        <p:nvPicPr>
          <p:cNvPr id="5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1300" y="3977481"/>
            <a:ext cx="3246438" cy="287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6393" y="3978275"/>
            <a:ext cx="3246437" cy="287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7"/>
          <p:cNvSpPr txBox="1">
            <a:spLocks noChangeArrowheads="1"/>
          </p:cNvSpPr>
          <p:nvPr/>
        </p:nvSpPr>
        <p:spPr bwMode="auto">
          <a:xfrm>
            <a:off x="2648268" y="3838574"/>
            <a:ext cx="1066800" cy="27622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zh-CN" sz="1200" dirty="0"/>
              <a:t>24-bit</a:t>
            </a:r>
            <a:r>
              <a:rPr lang="zh-CN" altLang="en-US" sz="1200" dirty="0"/>
              <a:t>颜色图</a:t>
            </a:r>
            <a:endParaRPr lang="en-US" sz="1200" dirty="0"/>
          </a:p>
        </p:txBody>
      </p:sp>
      <p:sp>
        <p:nvSpPr>
          <p:cNvPr id="8" name="TextBox 8"/>
          <p:cNvSpPr txBox="1">
            <a:spLocks noChangeArrowheads="1"/>
          </p:cNvSpPr>
          <p:nvPr/>
        </p:nvSpPr>
        <p:spPr bwMode="auto">
          <a:xfrm>
            <a:off x="5361306" y="3838574"/>
            <a:ext cx="1066800" cy="27622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zh-CN" sz="1200" dirty="0"/>
              <a:t>8</a:t>
            </a:r>
            <a:r>
              <a:rPr lang="en-US" altLang="zh-CN" sz="1200" dirty="0"/>
              <a:t>-bit</a:t>
            </a:r>
            <a:r>
              <a:rPr lang="zh-CN" altLang="en-US" sz="1200" dirty="0"/>
              <a:t>颜色图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641899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Outline of Lecture 02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pPr/>
              <a:t>24</a:t>
            </a:fld>
            <a:endParaRPr lang="zh-CN" alt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628650" y="1316831"/>
            <a:ext cx="7886700" cy="5395040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10000"/>
              </a:lnSpc>
              <a:defRPr/>
            </a:pPr>
            <a:r>
              <a:rPr lang="en-US" altLang="zh-TW" sz="2600" dirty="0">
                <a:solidFill>
                  <a:srgbClr val="000000"/>
                </a:solidFill>
                <a:latin typeface="Cambria" charset="0"/>
                <a:ea typeface="新細明體" charset="0"/>
                <a:cs typeface="新細明體" charset="0"/>
              </a:rPr>
              <a:t>Fundamentals of image data representation</a:t>
            </a:r>
          </a:p>
          <a:p>
            <a:pPr lvl="1">
              <a:lnSpc>
                <a:spcPct val="110000"/>
              </a:lnSpc>
              <a:defRPr/>
            </a:pPr>
            <a:r>
              <a:rPr lang="en-US" altLang="zh-TW" sz="2200" dirty="0">
                <a:latin typeface="Cambria" charset="0"/>
                <a:ea typeface="新細明體" charset="0"/>
                <a:cs typeface="新細明體" charset="0"/>
              </a:rPr>
              <a:t>Standard image</a:t>
            </a:r>
          </a:p>
          <a:p>
            <a:pPr>
              <a:lnSpc>
                <a:spcPct val="110000"/>
              </a:lnSpc>
              <a:defRPr/>
            </a:pPr>
            <a:r>
              <a:rPr lang="en-US" altLang="zh-TW" sz="2600" dirty="0">
                <a:latin typeface="Cambria" charset="0"/>
                <a:ea typeface="新細明體" charset="0"/>
                <a:cs typeface="新細明體" charset="0"/>
              </a:rPr>
              <a:t>Gray-level image</a:t>
            </a:r>
          </a:p>
          <a:p>
            <a:pPr lvl="1">
              <a:lnSpc>
                <a:spcPct val="110000"/>
              </a:lnSpc>
              <a:defRPr/>
            </a:pPr>
            <a:r>
              <a:rPr lang="en-US" altLang="zh-TW" sz="2200" dirty="0">
                <a:latin typeface="Cambria" charset="0"/>
                <a:ea typeface="新細明體" charset="0"/>
                <a:cs typeface="新細明體" charset="0"/>
              </a:rPr>
              <a:t>Bitmap and </a:t>
            </a:r>
            <a:r>
              <a:rPr lang="en-US" altLang="zh-TW" sz="2200" dirty="0" err="1">
                <a:latin typeface="Cambria" charset="0"/>
                <a:ea typeface="新細明體" charset="0"/>
                <a:cs typeface="新細明體" charset="0"/>
              </a:rPr>
              <a:t>bitplane</a:t>
            </a:r>
            <a:endParaRPr lang="en-US" altLang="zh-TW" sz="2200" dirty="0">
              <a:latin typeface="Cambria" charset="0"/>
              <a:ea typeface="新細明體" charset="0"/>
              <a:cs typeface="新細明體" charset="0"/>
            </a:endParaRPr>
          </a:p>
          <a:p>
            <a:pPr>
              <a:lnSpc>
                <a:spcPct val="110000"/>
              </a:lnSpc>
              <a:defRPr/>
            </a:pPr>
            <a:r>
              <a:rPr lang="en-US" altLang="zh-TW" sz="2600" dirty="0">
                <a:solidFill>
                  <a:srgbClr val="000000"/>
                </a:solidFill>
                <a:latin typeface="Cambria" charset="0"/>
                <a:ea typeface="新細明體" charset="0"/>
                <a:cs typeface="新細明體" charset="0"/>
              </a:rPr>
              <a:t>Color image</a:t>
            </a:r>
          </a:p>
          <a:p>
            <a:pPr lvl="1">
              <a:lnSpc>
                <a:spcPct val="110000"/>
              </a:lnSpc>
              <a:defRPr/>
            </a:pPr>
            <a:r>
              <a:rPr lang="en-US" altLang="zh-TW" sz="2200" dirty="0" smtClean="0">
                <a:latin typeface="Cambria" charset="0"/>
                <a:ea typeface="新細明體" charset="0"/>
                <a:cs typeface="新細明體" charset="0"/>
              </a:rPr>
              <a:t>24</a:t>
            </a:r>
            <a:r>
              <a:rPr lang="en-US" altLang="zh-TW" sz="2200" dirty="0">
                <a:latin typeface="Cambria" charset="0"/>
                <a:ea typeface="新細明體" charset="0"/>
                <a:cs typeface="新細明體" charset="0"/>
              </a:rPr>
              <a:t>-bit color image and 8-bit color image</a:t>
            </a:r>
          </a:p>
          <a:p>
            <a:pPr lvl="1">
              <a:lnSpc>
                <a:spcPct val="110000"/>
              </a:lnSpc>
              <a:defRPr/>
            </a:pPr>
            <a:r>
              <a:rPr lang="en-US" altLang="zh-TW" sz="2200" dirty="0">
                <a:latin typeface="Cambria" charset="0"/>
                <a:ea typeface="新細明體" charset="0"/>
                <a:cs typeface="新細明體" charset="0"/>
              </a:rPr>
              <a:t>Histogram and color lookup </a:t>
            </a:r>
            <a:r>
              <a:rPr lang="en-US" altLang="zh-TW" sz="2200" dirty="0" smtClean="0">
                <a:latin typeface="Cambria" charset="0"/>
                <a:ea typeface="新細明體" charset="0"/>
                <a:cs typeface="新細明體" charset="0"/>
              </a:rPr>
              <a:t>tables</a:t>
            </a:r>
          </a:p>
          <a:p>
            <a:pPr>
              <a:lnSpc>
                <a:spcPct val="110000"/>
              </a:lnSpc>
              <a:defRPr/>
            </a:pPr>
            <a:r>
              <a:rPr lang="en-US" altLang="zh-TW" sz="2600" dirty="0">
                <a:solidFill>
                  <a:srgbClr val="FF0000"/>
                </a:solidFill>
                <a:latin typeface="Cambria" charset="0"/>
                <a:ea typeface="新細明體" charset="0"/>
                <a:cs typeface="新細明體" charset="0"/>
              </a:rPr>
              <a:t>Some </a:t>
            </a:r>
            <a:r>
              <a:rPr lang="en-US" altLang="zh-CN" sz="2600" dirty="0">
                <a:solidFill>
                  <a:srgbClr val="FF0000"/>
                </a:solidFill>
                <a:latin typeface="Cambria" charset="0"/>
                <a:ea typeface="新細明體" charset="0"/>
                <a:cs typeface="新細明體" charset="0"/>
              </a:rPr>
              <a:t>p</a:t>
            </a:r>
            <a:r>
              <a:rPr lang="en-US" altLang="zh-TW" sz="2600" dirty="0">
                <a:solidFill>
                  <a:srgbClr val="FF0000"/>
                </a:solidFill>
                <a:latin typeface="Cambria" charset="0"/>
                <a:ea typeface="新細明體" charset="0"/>
                <a:cs typeface="新細明體" charset="0"/>
              </a:rPr>
              <a:t>opular </a:t>
            </a:r>
            <a:r>
              <a:rPr lang="en-US" altLang="zh-CN" sz="2600" dirty="0">
                <a:solidFill>
                  <a:srgbClr val="FF0000"/>
                </a:solidFill>
                <a:latin typeface="Cambria" charset="0"/>
                <a:ea typeface="新細明體" charset="0"/>
                <a:cs typeface="新細明體" charset="0"/>
              </a:rPr>
              <a:t>i</a:t>
            </a:r>
            <a:r>
              <a:rPr lang="en-US" altLang="zh-TW" sz="2600" dirty="0">
                <a:solidFill>
                  <a:srgbClr val="FF0000"/>
                </a:solidFill>
                <a:latin typeface="Cambria" charset="0"/>
                <a:ea typeface="新細明體" charset="0"/>
                <a:cs typeface="新細明體" charset="0"/>
              </a:rPr>
              <a:t>mage </a:t>
            </a:r>
            <a:r>
              <a:rPr lang="en-US" altLang="zh-CN" sz="2600" dirty="0">
                <a:solidFill>
                  <a:srgbClr val="FF0000"/>
                </a:solidFill>
                <a:latin typeface="Cambria" charset="0"/>
                <a:ea typeface="新細明體" charset="0"/>
                <a:cs typeface="新細明體" charset="0"/>
              </a:rPr>
              <a:t>f</a:t>
            </a:r>
            <a:r>
              <a:rPr lang="en-US" altLang="zh-TW" sz="2600" dirty="0">
                <a:solidFill>
                  <a:srgbClr val="FF0000"/>
                </a:solidFill>
                <a:latin typeface="Cambria" charset="0"/>
                <a:ea typeface="新細明體" charset="0"/>
                <a:cs typeface="新細明體" charset="0"/>
              </a:rPr>
              <a:t>ile </a:t>
            </a:r>
            <a:r>
              <a:rPr lang="en-US" altLang="zh-CN" sz="2600" dirty="0">
                <a:solidFill>
                  <a:srgbClr val="FF0000"/>
                </a:solidFill>
                <a:latin typeface="Cambria" charset="0"/>
                <a:ea typeface="新細明體" charset="0"/>
                <a:cs typeface="新細明體" charset="0"/>
              </a:rPr>
              <a:t>f</a:t>
            </a:r>
            <a:r>
              <a:rPr lang="en-US" altLang="zh-TW" sz="2600" dirty="0">
                <a:solidFill>
                  <a:srgbClr val="FF0000"/>
                </a:solidFill>
                <a:latin typeface="Cambria" charset="0"/>
                <a:ea typeface="新細明體" charset="0"/>
                <a:cs typeface="新細明體" charset="0"/>
              </a:rPr>
              <a:t>ormat</a:t>
            </a:r>
          </a:p>
          <a:p>
            <a:pPr>
              <a:lnSpc>
                <a:spcPct val="110000"/>
              </a:lnSpc>
              <a:defRPr/>
            </a:pPr>
            <a:r>
              <a:rPr lang="en-US" altLang="zh-TW" sz="2600" dirty="0">
                <a:latin typeface="Cambria" charset="0"/>
                <a:ea typeface="新細明體" charset="0"/>
                <a:cs typeface="新細明體" charset="0"/>
              </a:rPr>
              <a:t>Some calculations</a:t>
            </a:r>
          </a:p>
          <a:p>
            <a:pPr lvl="1">
              <a:lnSpc>
                <a:spcPct val="110000"/>
              </a:lnSpc>
              <a:defRPr/>
            </a:pPr>
            <a:r>
              <a:rPr lang="en-US" altLang="zh-TW" sz="2200" dirty="0">
                <a:solidFill>
                  <a:srgbClr val="000000"/>
                </a:solidFill>
                <a:latin typeface="Cambria" charset="0"/>
                <a:ea typeface="新細明體" charset="0"/>
                <a:cs typeface="新細明體" charset="0"/>
              </a:rPr>
              <a:t>How to calculate the size of image?</a:t>
            </a:r>
          </a:p>
          <a:p>
            <a:pPr lvl="1">
              <a:lnSpc>
                <a:spcPct val="110000"/>
              </a:lnSpc>
              <a:defRPr/>
            </a:pPr>
            <a:r>
              <a:rPr lang="en-US" altLang="zh-TW" sz="2200" dirty="0">
                <a:latin typeface="Cambria" charset="0"/>
                <a:ea typeface="新細明體" charset="0"/>
                <a:cs typeface="新細明體" charset="0"/>
              </a:rPr>
              <a:t>How to transform 24 bit color image to 8 bit color image?</a:t>
            </a:r>
          </a:p>
          <a:p>
            <a:pPr lvl="1">
              <a:lnSpc>
                <a:spcPct val="110000"/>
              </a:lnSpc>
              <a:defRPr/>
            </a:pPr>
            <a:r>
              <a:rPr lang="en-US" altLang="zh-TW" sz="2200" dirty="0">
                <a:latin typeface="Cambria" charset="0"/>
                <a:ea typeface="新細明體" charset="0"/>
                <a:cs typeface="新細明體" charset="0"/>
              </a:rPr>
              <a:t>How to calculate histogram?</a:t>
            </a:r>
          </a:p>
          <a:p>
            <a:pPr lvl="1">
              <a:lnSpc>
                <a:spcPct val="110000"/>
              </a:lnSpc>
              <a:defRPr/>
            </a:pPr>
            <a:r>
              <a:rPr lang="en-US" altLang="zh-TW" sz="2200" dirty="0">
                <a:latin typeface="Cambria" charset="0"/>
                <a:ea typeface="新細明體" charset="0"/>
                <a:cs typeface="新細明體" charset="0"/>
              </a:rPr>
              <a:t>How does dithering work? </a:t>
            </a:r>
          </a:p>
          <a:p>
            <a:pPr>
              <a:lnSpc>
                <a:spcPct val="110000"/>
              </a:lnSpc>
              <a:defRPr/>
            </a:pPr>
            <a:endParaRPr lang="en-US" altLang="zh-TW" sz="3000" dirty="0">
              <a:latin typeface="Cambria" charset="0"/>
              <a:ea typeface="新細明體" charset="0"/>
              <a:cs typeface="新細明體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8098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Cambria" charset="0"/>
                <a:cs typeface="新細明體" charset="0"/>
              </a:rPr>
              <a:t>Some </a:t>
            </a:r>
            <a:r>
              <a:rPr lang="en-US" altLang="zh-CN" dirty="0" smtClean="0">
                <a:latin typeface="Cambria" charset="0"/>
                <a:cs typeface="新細明體" charset="0"/>
              </a:rPr>
              <a:t>P</a:t>
            </a:r>
            <a:r>
              <a:rPr lang="en-US" altLang="zh-TW" dirty="0" smtClean="0">
                <a:latin typeface="Cambria" charset="0"/>
                <a:cs typeface="新細明體" charset="0"/>
              </a:rPr>
              <a:t>opular </a:t>
            </a:r>
            <a:r>
              <a:rPr lang="en-US" altLang="zh-CN" dirty="0" smtClean="0">
                <a:latin typeface="Cambria" charset="0"/>
                <a:cs typeface="新細明體" charset="0"/>
              </a:rPr>
              <a:t>I</a:t>
            </a:r>
            <a:r>
              <a:rPr lang="en-US" altLang="zh-TW" dirty="0" smtClean="0">
                <a:latin typeface="Cambria" charset="0"/>
                <a:cs typeface="新細明體" charset="0"/>
              </a:rPr>
              <a:t>mage </a:t>
            </a:r>
            <a:r>
              <a:rPr lang="en-US" altLang="zh-CN" dirty="0" smtClean="0">
                <a:latin typeface="Cambria" charset="0"/>
                <a:cs typeface="新細明體" charset="0"/>
              </a:rPr>
              <a:t>F</a:t>
            </a:r>
            <a:r>
              <a:rPr lang="en-US" altLang="zh-TW" dirty="0" smtClean="0">
                <a:latin typeface="Cambria" charset="0"/>
                <a:cs typeface="新細明體" charset="0"/>
              </a:rPr>
              <a:t>ile </a:t>
            </a:r>
            <a:r>
              <a:rPr lang="en-US" altLang="zh-CN" dirty="0" smtClean="0">
                <a:latin typeface="Cambria" charset="0"/>
                <a:cs typeface="新細明體" charset="0"/>
              </a:rPr>
              <a:t>F</a:t>
            </a:r>
            <a:r>
              <a:rPr lang="en-US" altLang="zh-TW" dirty="0" smtClean="0">
                <a:latin typeface="Cambria" charset="0"/>
                <a:cs typeface="新細明體" charset="0"/>
              </a:rPr>
              <a:t>ormats</a:t>
            </a:r>
            <a:r>
              <a:rPr lang="en-US" altLang="zh-TW" dirty="0">
                <a:latin typeface="Cambria" charset="0"/>
                <a:cs typeface="新細明體" charset="0"/>
              </a:rPr>
              <a:t/>
            </a:r>
            <a:br>
              <a:rPr lang="en-US" altLang="zh-TW" dirty="0">
                <a:latin typeface="Cambria" charset="0"/>
                <a:cs typeface="新細明體" charset="0"/>
              </a:rPr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16831"/>
            <a:ext cx="7886700" cy="4879664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sz="2600" dirty="0">
                <a:latin typeface="Cambria" charset="0"/>
                <a:ea typeface="新細明體" charset="0"/>
                <a:cs typeface="新細明體" charset="0"/>
              </a:rPr>
              <a:t>BMP</a:t>
            </a:r>
          </a:p>
          <a:p>
            <a:pPr lvl="1">
              <a:defRPr/>
            </a:pPr>
            <a:r>
              <a:rPr lang="en-US" altLang="zh-TW" dirty="0" err="1">
                <a:latin typeface="Cambria" charset="0"/>
                <a:ea typeface="新細明體" charset="0"/>
                <a:cs typeface="新細明體" charset="0"/>
              </a:rPr>
              <a:t>BitMap</a:t>
            </a:r>
            <a:endParaRPr lang="en-US" altLang="zh-TW" dirty="0">
              <a:latin typeface="Cambria" charset="0"/>
              <a:ea typeface="新細明體" charset="0"/>
              <a:cs typeface="新細明體" charset="0"/>
            </a:endParaRPr>
          </a:p>
          <a:p>
            <a:pPr lvl="1">
              <a:defRPr/>
            </a:pPr>
            <a:r>
              <a:rPr lang="en-US" altLang="zh-TW" dirty="0">
                <a:latin typeface="Cambria" charset="0"/>
                <a:ea typeface="新細明體" charset="0"/>
                <a:cs typeface="新細明體" charset="0"/>
              </a:rPr>
              <a:t>Mainly use RGB color model</a:t>
            </a:r>
          </a:p>
          <a:p>
            <a:pPr>
              <a:defRPr/>
            </a:pPr>
            <a:r>
              <a:rPr lang="en-US" altLang="zh-TW" sz="2600" dirty="0">
                <a:latin typeface="Cambria" charset="0"/>
                <a:ea typeface="新細明體" charset="0"/>
                <a:cs typeface="新細明體" charset="0"/>
              </a:rPr>
              <a:t>Gif</a:t>
            </a:r>
          </a:p>
          <a:p>
            <a:pPr lvl="1">
              <a:defRPr/>
            </a:pPr>
            <a:r>
              <a:rPr lang="en-US" altLang="zh-TW" dirty="0">
                <a:latin typeface="Cambria" charset="0"/>
                <a:ea typeface="新細明體" charset="0"/>
                <a:cs typeface="新細明體" charset="0"/>
              </a:rPr>
              <a:t>Graphics Interchange Format</a:t>
            </a:r>
          </a:p>
          <a:p>
            <a:pPr lvl="1">
              <a:defRPr/>
            </a:pPr>
            <a:r>
              <a:rPr lang="en-US" altLang="zh-TW" dirty="0">
                <a:latin typeface="Cambria" charset="0"/>
                <a:ea typeface="新細明體" charset="0"/>
                <a:cs typeface="新細明體" charset="0"/>
              </a:rPr>
              <a:t>Important formats because of its historical connection to the WWW and HTML </a:t>
            </a:r>
          </a:p>
          <a:p>
            <a:pPr>
              <a:defRPr/>
            </a:pPr>
            <a:r>
              <a:rPr lang="en-US" altLang="zh-TW" sz="2600" dirty="0">
                <a:latin typeface="Cambria" charset="0"/>
                <a:ea typeface="新細明體" charset="0"/>
                <a:cs typeface="新細明體" charset="0"/>
              </a:rPr>
              <a:t>PDF</a:t>
            </a:r>
          </a:p>
          <a:p>
            <a:pPr lvl="1">
              <a:defRPr/>
            </a:pPr>
            <a:r>
              <a:rPr lang="en-US" altLang="zh-TW" dirty="0">
                <a:latin typeface="Cambria" charset="0"/>
                <a:ea typeface="新細明體" charset="0"/>
                <a:cs typeface="新細明體" charset="0"/>
              </a:rPr>
              <a:t>Portable Document Format</a:t>
            </a:r>
          </a:p>
          <a:p>
            <a:pPr lvl="1">
              <a:defRPr/>
            </a:pPr>
            <a:r>
              <a:rPr lang="en-US" altLang="zh-TW" dirty="0">
                <a:latin typeface="Cambria" charset="0"/>
                <a:ea typeface="新細明體" charset="0"/>
                <a:cs typeface="新細明體" charset="0"/>
              </a:rPr>
              <a:t>Include compression</a:t>
            </a:r>
          </a:p>
          <a:p>
            <a:pPr>
              <a:defRPr/>
            </a:pPr>
            <a:r>
              <a:rPr lang="en-US" altLang="zh-TW" sz="2600" dirty="0">
                <a:latin typeface="Cambria" charset="0"/>
                <a:ea typeface="新細明體" charset="0"/>
                <a:cs typeface="新細明體" charset="0"/>
              </a:rPr>
              <a:t>JPEG</a:t>
            </a:r>
          </a:p>
          <a:p>
            <a:pPr lvl="1">
              <a:defRPr/>
            </a:pPr>
            <a:r>
              <a:rPr lang="en-US" altLang="zh-TW" dirty="0">
                <a:latin typeface="Cambria" charset="0"/>
                <a:ea typeface="新細明體" charset="0"/>
                <a:cs typeface="新細明體" charset="0"/>
              </a:rPr>
              <a:t>Joint Photographic Experts Group</a:t>
            </a:r>
          </a:p>
          <a:p>
            <a:pPr lvl="1">
              <a:defRPr/>
            </a:pPr>
            <a:r>
              <a:rPr lang="en-US" altLang="zh-TW" dirty="0">
                <a:latin typeface="Cambria" charset="0"/>
                <a:ea typeface="新細明體" charset="0"/>
                <a:cs typeface="新細明體" charset="0"/>
              </a:rPr>
              <a:t>Currently the most important common file </a:t>
            </a:r>
            <a:r>
              <a:rPr lang="en-US" altLang="zh-TW" dirty="0" smtClean="0">
                <a:latin typeface="Cambria" charset="0"/>
                <a:ea typeface="新細明體" charset="0"/>
                <a:cs typeface="新細明體" charset="0"/>
              </a:rPr>
              <a:t>format</a:t>
            </a:r>
            <a:endParaRPr lang="zh-CN" altLang="en-GB" dirty="0">
              <a:latin typeface="Cambria" charset="0"/>
              <a:ea typeface="黑体" charset="0"/>
              <a:cs typeface="黑体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pPr/>
              <a:t>25</a:t>
            </a:fld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7782" y="674632"/>
            <a:ext cx="3417737" cy="2563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343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Outline of Lecture 02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pPr/>
              <a:t>26</a:t>
            </a:fld>
            <a:endParaRPr lang="zh-CN" alt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628650" y="1316831"/>
            <a:ext cx="7886700" cy="5395040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10000"/>
              </a:lnSpc>
              <a:defRPr/>
            </a:pPr>
            <a:r>
              <a:rPr lang="en-US" altLang="zh-TW" sz="2600" dirty="0">
                <a:solidFill>
                  <a:srgbClr val="000000"/>
                </a:solidFill>
                <a:latin typeface="Cambria" charset="0"/>
                <a:ea typeface="新細明體" charset="0"/>
                <a:cs typeface="新細明體" charset="0"/>
              </a:rPr>
              <a:t>Fundamentals of image data representation</a:t>
            </a:r>
          </a:p>
          <a:p>
            <a:pPr lvl="1">
              <a:lnSpc>
                <a:spcPct val="110000"/>
              </a:lnSpc>
              <a:defRPr/>
            </a:pPr>
            <a:r>
              <a:rPr lang="en-US" altLang="zh-TW" sz="2200" dirty="0">
                <a:latin typeface="Cambria" charset="0"/>
                <a:ea typeface="新細明體" charset="0"/>
                <a:cs typeface="新細明體" charset="0"/>
              </a:rPr>
              <a:t>Standard image</a:t>
            </a:r>
          </a:p>
          <a:p>
            <a:pPr>
              <a:lnSpc>
                <a:spcPct val="110000"/>
              </a:lnSpc>
              <a:defRPr/>
            </a:pPr>
            <a:r>
              <a:rPr lang="en-US" altLang="zh-TW" sz="2600" dirty="0">
                <a:latin typeface="Cambria" charset="0"/>
                <a:ea typeface="新細明體" charset="0"/>
                <a:cs typeface="新細明體" charset="0"/>
              </a:rPr>
              <a:t>Gray-level image</a:t>
            </a:r>
          </a:p>
          <a:p>
            <a:pPr lvl="1">
              <a:lnSpc>
                <a:spcPct val="110000"/>
              </a:lnSpc>
              <a:defRPr/>
            </a:pPr>
            <a:r>
              <a:rPr lang="en-US" altLang="zh-TW" sz="2200" dirty="0">
                <a:latin typeface="Cambria" charset="0"/>
                <a:ea typeface="新細明體" charset="0"/>
                <a:cs typeface="新細明體" charset="0"/>
              </a:rPr>
              <a:t>Bitmap and </a:t>
            </a:r>
            <a:r>
              <a:rPr lang="en-US" altLang="zh-TW" sz="2200" dirty="0" err="1">
                <a:latin typeface="Cambria" charset="0"/>
                <a:ea typeface="新細明體" charset="0"/>
                <a:cs typeface="新細明體" charset="0"/>
              </a:rPr>
              <a:t>bitplane</a:t>
            </a:r>
            <a:endParaRPr lang="en-US" altLang="zh-TW" sz="2200" dirty="0">
              <a:latin typeface="Cambria" charset="0"/>
              <a:ea typeface="新細明體" charset="0"/>
              <a:cs typeface="新細明體" charset="0"/>
            </a:endParaRPr>
          </a:p>
          <a:p>
            <a:pPr>
              <a:lnSpc>
                <a:spcPct val="110000"/>
              </a:lnSpc>
              <a:defRPr/>
            </a:pPr>
            <a:r>
              <a:rPr lang="en-US" altLang="zh-TW" sz="2600" dirty="0">
                <a:solidFill>
                  <a:srgbClr val="000000"/>
                </a:solidFill>
                <a:latin typeface="Cambria" charset="0"/>
                <a:ea typeface="新細明體" charset="0"/>
                <a:cs typeface="新細明體" charset="0"/>
              </a:rPr>
              <a:t>Color image</a:t>
            </a:r>
          </a:p>
          <a:p>
            <a:pPr lvl="1">
              <a:lnSpc>
                <a:spcPct val="110000"/>
              </a:lnSpc>
              <a:defRPr/>
            </a:pPr>
            <a:r>
              <a:rPr lang="en-US" altLang="zh-TW" sz="2200" dirty="0" smtClean="0">
                <a:latin typeface="Cambria" charset="0"/>
                <a:ea typeface="新細明體" charset="0"/>
                <a:cs typeface="新細明體" charset="0"/>
              </a:rPr>
              <a:t>24</a:t>
            </a:r>
            <a:r>
              <a:rPr lang="en-US" altLang="zh-TW" sz="2200" dirty="0">
                <a:latin typeface="Cambria" charset="0"/>
                <a:ea typeface="新細明體" charset="0"/>
                <a:cs typeface="新細明體" charset="0"/>
              </a:rPr>
              <a:t>-bit color image and 8-bit color image</a:t>
            </a:r>
          </a:p>
          <a:p>
            <a:pPr lvl="1">
              <a:lnSpc>
                <a:spcPct val="110000"/>
              </a:lnSpc>
              <a:defRPr/>
            </a:pPr>
            <a:r>
              <a:rPr lang="en-US" altLang="zh-TW" sz="2200" dirty="0">
                <a:latin typeface="Cambria" charset="0"/>
                <a:ea typeface="新細明體" charset="0"/>
                <a:cs typeface="新細明體" charset="0"/>
              </a:rPr>
              <a:t>Histogram and color lookup </a:t>
            </a:r>
            <a:r>
              <a:rPr lang="en-US" altLang="zh-TW" sz="2200" dirty="0" smtClean="0">
                <a:latin typeface="Cambria" charset="0"/>
                <a:ea typeface="新細明體" charset="0"/>
                <a:cs typeface="新細明體" charset="0"/>
              </a:rPr>
              <a:t>tables</a:t>
            </a:r>
          </a:p>
          <a:p>
            <a:pPr>
              <a:lnSpc>
                <a:spcPct val="110000"/>
              </a:lnSpc>
              <a:defRPr/>
            </a:pPr>
            <a:r>
              <a:rPr lang="en-US" altLang="zh-TW" sz="2600" dirty="0">
                <a:solidFill>
                  <a:srgbClr val="000000"/>
                </a:solidFill>
                <a:latin typeface="Cambria" charset="0"/>
                <a:ea typeface="新細明體" charset="0"/>
                <a:cs typeface="新細明體" charset="0"/>
              </a:rPr>
              <a:t>Some </a:t>
            </a:r>
            <a:r>
              <a:rPr lang="en-US" altLang="zh-CN" sz="2600" dirty="0">
                <a:solidFill>
                  <a:srgbClr val="000000"/>
                </a:solidFill>
                <a:latin typeface="Cambria" charset="0"/>
                <a:ea typeface="新細明體" charset="0"/>
                <a:cs typeface="新細明體" charset="0"/>
              </a:rPr>
              <a:t>p</a:t>
            </a:r>
            <a:r>
              <a:rPr lang="en-US" altLang="zh-TW" sz="2600" dirty="0">
                <a:solidFill>
                  <a:srgbClr val="000000"/>
                </a:solidFill>
                <a:latin typeface="Cambria" charset="0"/>
                <a:ea typeface="新細明體" charset="0"/>
                <a:cs typeface="新細明體" charset="0"/>
              </a:rPr>
              <a:t>opular </a:t>
            </a:r>
            <a:r>
              <a:rPr lang="en-US" altLang="zh-CN" sz="2600" dirty="0">
                <a:solidFill>
                  <a:srgbClr val="000000"/>
                </a:solidFill>
                <a:latin typeface="Cambria" charset="0"/>
                <a:ea typeface="新細明體" charset="0"/>
                <a:cs typeface="新細明體" charset="0"/>
              </a:rPr>
              <a:t>i</a:t>
            </a:r>
            <a:r>
              <a:rPr lang="en-US" altLang="zh-TW" sz="2600" dirty="0">
                <a:solidFill>
                  <a:srgbClr val="000000"/>
                </a:solidFill>
                <a:latin typeface="Cambria" charset="0"/>
                <a:ea typeface="新細明體" charset="0"/>
                <a:cs typeface="新細明體" charset="0"/>
              </a:rPr>
              <a:t>mage </a:t>
            </a:r>
            <a:r>
              <a:rPr lang="en-US" altLang="zh-CN" sz="2600" dirty="0">
                <a:solidFill>
                  <a:srgbClr val="000000"/>
                </a:solidFill>
                <a:latin typeface="Cambria" charset="0"/>
                <a:ea typeface="新細明體" charset="0"/>
                <a:cs typeface="新細明體" charset="0"/>
              </a:rPr>
              <a:t>f</a:t>
            </a:r>
            <a:r>
              <a:rPr lang="en-US" altLang="zh-TW" sz="2600" dirty="0">
                <a:solidFill>
                  <a:srgbClr val="000000"/>
                </a:solidFill>
                <a:latin typeface="Cambria" charset="0"/>
                <a:ea typeface="新細明體" charset="0"/>
                <a:cs typeface="新細明體" charset="0"/>
              </a:rPr>
              <a:t>ile </a:t>
            </a:r>
            <a:r>
              <a:rPr lang="en-US" altLang="zh-CN" sz="2600" dirty="0">
                <a:solidFill>
                  <a:srgbClr val="000000"/>
                </a:solidFill>
                <a:latin typeface="Cambria" charset="0"/>
                <a:ea typeface="新細明體" charset="0"/>
                <a:cs typeface="新細明體" charset="0"/>
              </a:rPr>
              <a:t>f</a:t>
            </a:r>
            <a:r>
              <a:rPr lang="en-US" altLang="zh-TW" sz="2600" dirty="0">
                <a:solidFill>
                  <a:srgbClr val="000000"/>
                </a:solidFill>
                <a:latin typeface="Cambria" charset="0"/>
                <a:ea typeface="新細明體" charset="0"/>
                <a:cs typeface="新細明體" charset="0"/>
              </a:rPr>
              <a:t>ormat</a:t>
            </a:r>
          </a:p>
          <a:p>
            <a:pPr>
              <a:lnSpc>
                <a:spcPct val="110000"/>
              </a:lnSpc>
              <a:defRPr/>
            </a:pPr>
            <a:r>
              <a:rPr lang="en-US" altLang="zh-TW" sz="2600" dirty="0">
                <a:solidFill>
                  <a:srgbClr val="FF0000"/>
                </a:solidFill>
                <a:latin typeface="Cambria" charset="0"/>
                <a:ea typeface="新細明體" charset="0"/>
                <a:cs typeface="新細明體" charset="0"/>
              </a:rPr>
              <a:t>Some calculations</a:t>
            </a:r>
          </a:p>
          <a:p>
            <a:pPr lvl="1">
              <a:lnSpc>
                <a:spcPct val="110000"/>
              </a:lnSpc>
              <a:defRPr/>
            </a:pPr>
            <a:r>
              <a:rPr lang="en-US" altLang="zh-TW" sz="2200" dirty="0">
                <a:solidFill>
                  <a:srgbClr val="000000"/>
                </a:solidFill>
                <a:latin typeface="Cambria" charset="0"/>
                <a:ea typeface="新細明體" charset="0"/>
                <a:cs typeface="新細明體" charset="0"/>
              </a:rPr>
              <a:t>How to calculate the size of image?</a:t>
            </a:r>
          </a:p>
          <a:p>
            <a:pPr lvl="1">
              <a:lnSpc>
                <a:spcPct val="110000"/>
              </a:lnSpc>
              <a:defRPr/>
            </a:pPr>
            <a:r>
              <a:rPr lang="en-US" altLang="zh-TW" sz="2200" dirty="0">
                <a:latin typeface="Cambria" charset="0"/>
                <a:ea typeface="新細明體" charset="0"/>
                <a:cs typeface="新細明體" charset="0"/>
              </a:rPr>
              <a:t>How to transform 24 bit color image to 8 bit color image?</a:t>
            </a:r>
          </a:p>
          <a:p>
            <a:pPr lvl="1">
              <a:lnSpc>
                <a:spcPct val="110000"/>
              </a:lnSpc>
              <a:defRPr/>
            </a:pPr>
            <a:r>
              <a:rPr lang="en-US" altLang="zh-TW" sz="2200" dirty="0">
                <a:latin typeface="Cambria" charset="0"/>
                <a:ea typeface="新細明體" charset="0"/>
                <a:cs typeface="新細明體" charset="0"/>
              </a:rPr>
              <a:t>How to calculate histogram?</a:t>
            </a:r>
          </a:p>
          <a:p>
            <a:pPr lvl="1">
              <a:lnSpc>
                <a:spcPct val="110000"/>
              </a:lnSpc>
              <a:defRPr/>
            </a:pPr>
            <a:r>
              <a:rPr lang="en-US" altLang="zh-TW" sz="2200" dirty="0">
                <a:latin typeface="Cambria" charset="0"/>
                <a:ea typeface="新細明體" charset="0"/>
                <a:cs typeface="新細明體" charset="0"/>
              </a:rPr>
              <a:t>How does dithering work? </a:t>
            </a:r>
          </a:p>
          <a:p>
            <a:pPr>
              <a:lnSpc>
                <a:spcPct val="110000"/>
              </a:lnSpc>
              <a:defRPr/>
            </a:pPr>
            <a:endParaRPr lang="en-US" altLang="zh-TW" sz="3000" dirty="0">
              <a:latin typeface="Cambria" charset="0"/>
              <a:ea typeface="新細明體" charset="0"/>
              <a:cs typeface="新細明體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6672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Calibri" charset="0"/>
                <a:cs typeface="新細明體" charset="0"/>
              </a:rPr>
              <a:t>How to Calculate the Size of Image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16831"/>
            <a:ext cx="7886700" cy="4744958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10000"/>
              </a:lnSpc>
              <a:defRPr/>
            </a:pPr>
            <a:r>
              <a:rPr lang="en-US" altLang="zh-TW" dirty="0" smtClean="0">
                <a:latin typeface="Cambria" charset="0"/>
                <a:cs typeface="新細明體" charset="0"/>
              </a:rPr>
              <a:t>8 </a:t>
            </a:r>
            <a:r>
              <a:rPr lang="en-US" altLang="zh-CN" dirty="0" smtClean="0">
                <a:latin typeface="Cambria" charset="0"/>
                <a:cs typeface="新細明體" charset="0"/>
              </a:rPr>
              <a:t>bit </a:t>
            </a:r>
            <a:r>
              <a:rPr lang="en-US" altLang="zh-TW" dirty="0" smtClean="0">
                <a:latin typeface="Cambria" charset="0"/>
                <a:cs typeface="新細明體" charset="0"/>
              </a:rPr>
              <a:t>Gray </a:t>
            </a:r>
            <a:r>
              <a:rPr lang="en-US" altLang="zh-TW" dirty="0">
                <a:latin typeface="Cambria" charset="0"/>
                <a:cs typeface="新細明體" charset="0"/>
              </a:rPr>
              <a:t>image</a:t>
            </a:r>
          </a:p>
          <a:p>
            <a:pPr lvl="1">
              <a:lnSpc>
                <a:spcPct val="110000"/>
              </a:lnSpc>
              <a:defRPr/>
            </a:pPr>
            <a:r>
              <a:rPr lang="en-US" altLang="zh-TW" sz="2400" dirty="0">
                <a:latin typeface="Cambria" charset="0"/>
                <a:cs typeface="新細明體" charset="0"/>
              </a:rPr>
              <a:t>Image resolution: 640*480</a:t>
            </a:r>
          </a:p>
          <a:p>
            <a:pPr>
              <a:lnSpc>
                <a:spcPct val="110000"/>
              </a:lnSpc>
              <a:defRPr/>
            </a:pPr>
            <a:r>
              <a:rPr lang="en-US" altLang="zh-TW" dirty="0">
                <a:latin typeface="Cambria" charset="0"/>
                <a:cs typeface="新細明體" charset="0"/>
              </a:rPr>
              <a:t>Bytes</a:t>
            </a:r>
          </a:p>
          <a:p>
            <a:pPr lvl="1">
              <a:lnSpc>
                <a:spcPct val="110000"/>
              </a:lnSpc>
              <a:defRPr/>
            </a:pPr>
            <a:r>
              <a:rPr lang="en-US" altLang="zh-TW" sz="2400" dirty="0" smtClean="0">
                <a:latin typeface="Cambria" charset="0"/>
                <a:cs typeface="新細明體" charset="0"/>
              </a:rPr>
              <a:t>640*480</a:t>
            </a:r>
            <a:r>
              <a:rPr lang="zh-CN" altLang="en-US" sz="2400" dirty="0" smtClean="0">
                <a:latin typeface="Cambria" charset="0"/>
                <a:cs typeface="新細明體" charset="0"/>
              </a:rPr>
              <a:t>*</a:t>
            </a:r>
            <a:r>
              <a:rPr lang="en-US" altLang="zh-CN" sz="2400" dirty="0" smtClean="0">
                <a:latin typeface="Cambria" charset="0"/>
                <a:cs typeface="新細明體" charset="0"/>
              </a:rPr>
              <a:t>8</a:t>
            </a:r>
            <a:r>
              <a:rPr lang="en-US" altLang="zh-TW" sz="2400" dirty="0" smtClean="0">
                <a:latin typeface="Cambria" charset="0"/>
                <a:cs typeface="新細明體" charset="0"/>
              </a:rPr>
              <a:t> </a:t>
            </a:r>
            <a:r>
              <a:rPr lang="en-US" altLang="zh-TW" sz="2400" dirty="0">
                <a:latin typeface="Cambria" charset="0"/>
                <a:cs typeface="新細明體" charset="0"/>
              </a:rPr>
              <a:t>= </a:t>
            </a:r>
            <a:r>
              <a:rPr lang="en-US" altLang="zh-TW" sz="2400" dirty="0" smtClean="0">
                <a:latin typeface="Cambria" charset="0"/>
                <a:cs typeface="新細明體" charset="0"/>
              </a:rPr>
              <a:t>2457600</a:t>
            </a:r>
            <a:r>
              <a:rPr lang="en-US" altLang="zh-CN" sz="2400" dirty="0" smtClean="0">
                <a:latin typeface="Cambria" charset="0"/>
                <a:cs typeface="新細明體" charset="0"/>
              </a:rPr>
              <a:t>b=</a:t>
            </a:r>
            <a:r>
              <a:rPr lang="en-US" altLang="zh-TW" sz="2400" dirty="0">
                <a:latin typeface="Cambria" charset="0"/>
                <a:cs typeface="新細明體" charset="0"/>
              </a:rPr>
              <a:t> </a:t>
            </a:r>
            <a:r>
              <a:rPr lang="en-US" altLang="zh-TW" sz="2400" dirty="0" smtClean="0">
                <a:latin typeface="Cambria" charset="0"/>
                <a:cs typeface="新細明體" charset="0"/>
              </a:rPr>
              <a:t>2457600</a:t>
            </a:r>
            <a:r>
              <a:rPr lang="en-US" altLang="zh-CN" sz="2400" dirty="0" smtClean="0">
                <a:latin typeface="Cambria" charset="0"/>
                <a:cs typeface="新細明體" charset="0"/>
              </a:rPr>
              <a:t> </a:t>
            </a:r>
            <a:r>
              <a:rPr lang="en-US" altLang="zh-TW" sz="2400" dirty="0" smtClean="0">
                <a:latin typeface="Cambria" charset="0"/>
                <a:cs typeface="新細明體" charset="0"/>
              </a:rPr>
              <a:t>/</a:t>
            </a:r>
            <a:r>
              <a:rPr lang="en-US" altLang="zh-TW" sz="2400" dirty="0">
                <a:latin typeface="Cambria" charset="0"/>
                <a:cs typeface="新細明體" charset="0"/>
              </a:rPr>
              <a:t>1024 Kb = </a:t>
            </a:r>
            <a:r>
              <a:rPr lang="en-US" altLang="zh-TW" sz="2400" dirty="0" smtClean="0">
                <a:latin typeface="Cambria" charset="0"/>
                <a:cs typeface="新細明體" charset="0"/>
              </a:rPr>
              <a:t>2400Kb</a:t>
            </a:r>
            <a:endParaRPr lang="en-US" altLang="zh-TW" sz="2400" dirty="0">
              <a:latin typeface="Cambria" charset="0"/>
              <a:cs typeface="新細明體" charset="0"/>
            </a:endParaRPr>
          </a:p>
          <a:p>
            <a:pPr lvl="1">
              <a:lnSpc>
                <a:spcPct val="110000"/>
              </a:lnSpc>
              <a:defRPr/>
            </a:pPr>
            <a:r>
              <a:rPr lang="en-US" altLang="zh-TW" sz="2400" dirty="0">
                <a:latin typeface="Cambria" charset="0"/>
                <a:cs typeface="新細明體" charset="0"/>
              </a:rPr>
              <a:t>640*480 = </a:t>
            </a:r>
            <a:r>
              <a:rPr lang="en-US" altLang="zh-TW" sz="2400" dirty="0" smtClean="0">
                <a:latin typeface="Cambria" charset="0"/>
                <a:cs typeface="新細明體" charset="0"/>
              </a:rPr>
              <a:t>307200B </a:t>
            </a:r>
            <a:r>
              <a:rPr lang="en-US" altLang="zh-TW" sz="2400" dirty="0">
                <a:latin typeface="Cambria" charset="0"/>
                <a:cs typeface="新細明體" charset="0"/>
              </a:rPr>
              <a:t>= </a:t>
            </a:r>
            <a:r>
              <a:rPr lang="en-US" altLang="zh-TW" sz="2400" dirty="0" smtClean="0">
                <a:latin typeface="Cambria" charset="0"/>
                <a:cs typeface="新細明體" charset="0"/>
              </a:rPr>
              <a:t>307200/1024 </a:t>
            </a:r>
            <a:r>
              <a:rPr lang="en-US" altLang="zh-TW" sz="2400" dirty="0" smtClean="0">
                <a:latin typeface="Cambria" charset="0"/>
                <a:cs typeface="新細明體" charset="0"/>
              </a:rPr>
              <a:t>KB</a:t>
            </a:r>
            <a:r>
              <a:rPr lang="en-US" altLang="zh-CN" sz="2400" dirty="0" smtClean="0">
                <a:latin typeface="Cambria" charset="0"/>
                <a:cs typeface="新細明體" charset="0"/>
              </a:rPr>
              <a:t>=</a:t>
            </a:r>
            <a:r>
              <a:rPr lang="en-US" altLang="zh-TW" sz="2400" dirty="0" smtClean="0">
                <a:latin typeface="Cambria" charset="0"/>
                <a:cs typeface="新細明體" charset="0"/>
              </a:rPr>
              <a:t> </a:t>
            </a:r>
            <a:r>
              <a:rPr lang="en-US" altLang="zh-TW" sz="2400" dirty="0">
                <a:latin typeface="Cambria" charset="0"/>
                <a:cs typeface="新細明體" charset="0"/>
              </a:rPr>
              <a:t>300KB</a:t>
            </a:r>
          </a:p>
          <a:p>
            <a:pPr lvl="1">
              <a:lnSpc>
                <a:spcPct val="110000"/>
              </a:lnSpc>
              <a:defRPr/>
            </a:pPr>
            <a:endParaRPr lang="en-US" altLang="zh-TW" sz="2400" dirty="0" smtClean="0">
              <a:latin typeface="Cambria" charset="0"/>
              <a:cs typeface="新細明體" charset="0"/>
            </a:endParaRPr>
          </a:p>
          <a:p>
            <a:pPr>
              <a:lnSpc>
                <a:spcPct val="110000"/>
              </a:lnSpc>
              <a:defRPr/>
            </a:pPr>
            <a:r>
              <a:rPr lang="en-US" altLang="zh-TW" dirty="0" smtClean="0">
                <a:latin typeface="Cambria" charset="0"/>
                <a:cs typeface="新細明體" charset="0"/>
              </a:rPr>
              <a:t>24 </a:t>
            </a:r>
            <a:r>
              <a:rPr lang="en-US" altLang="zh-TW" dirty="0">
                <a:latin typeface="Cambria" charset="0"/>
                <a:cs typeface="新細明體" charset="0"/>
              </a:rPr>
              <a:t>bit color image</a:t>
            </a:r>
          </a:p>
          <a:p>
            <a:pPr>
              <a:lnSpc>
                <a:spcPct val="110000"/>
              </a:lnSpc>
              <a:defRPr/>
            </a:pPr>
            <a:r>
              <a:rPr lang="en-US" altLang="zh-TW" dirty="0">
                <a:latin typeface="Cambria" charset="0"/>
                <a:cs typeface="新細明體" charset="0"/>
              </a:rPr>
              <a:t>Bytes</a:t>
            </a:r>
          </a:p>
          <a:p>
            <a:pPr lvl="1">
              <a:lnSpc>
                <a:spcPct val="110000"/>
              </a:lnSpc>
              <a:defRPr/>
            </a:pPr>
            <a:r>
              <a:rPr lang="en-US" altLang="zh-TW" sz="2400" dirty="0" smtClean="0">
                <a:latin typeface="Cambria" charset="0"/>
                <a:cs typeface="新細明體" charset="0"/>
              </a:rPr>
              <a:t>640*480*24 </a:t>
            </a:r>
            <a:r>
              <a:rPr lang="en-US" altLang="zh-TW" sz="2400" dirty="0">
                <a:latin typeface="Cambria" charset="0"/>
                <a:cs typeface="新細明體" charset="0"/>
              </a:rPr>
              <a:t>= </a:t>
            </a:r>
            <a:r>
              <a:rPr lang="en-US" altLang="zh-TW" sz="2400" dirty="0">
                <a:latin typeface="Cambria" charset="0"/>
                <a:cs typeface="新細明體" charset="0"/>
              </a:rPr>
              <a:t>7372800b </a:t>
            </a:r>
            <a:r>
              <a:rPr lang="en-US" altLang="zh-TW" sz="2400" dirty="0">
                <a:latin typeface="Cambria" charset="0"/>
                <a:cs typeface="新細明體" charset="0"/>
              </a:rPr>
              <a:t>= </a:t>
            </a:r>
            <a:r>
              <a:rPr lang="en-US" altLang="zh-TW" sz="2400" dirty="0">
                <a:latin typeface="Cambria" charset="0"/>
                <a:cs typeface="新細明體" charset="0"/>
              </a:rPr>
              <a:t>7372800/1024 </a:t>
            </a:r>
            <a:r>
              <a:rPr lang="en-US" altLang="zh-TW" sz="2400" dirty="0">
                <a:latin typeface="Cambria" charset="0"/>
                <a:cs typeface="新細明體" charset="0"/>
              </a:rPr>
              <a:t>Kb = </a:t>
            </a:r>
            <a:r>
              <a:rPr lang="en-US" altLang="zh-TW" sz="2400" dirty="0">
                <a:latin typeface="Cambria" charset="0"/>
                <a:cs typeface="新細明體" charset="0"/>
              </a:rPr>
              <a:t>7200Kb</a:t>
            </a:r>
            <a:endParaRPr lang="en-US" altLang="zh-TW" sz="2400" dirty="0">
              <a:latin typeface="Cambria" charset="0"/>
              <a:cs typeface="新細明體" charset="0"/>
            </a:endParaRPr>
          </a:p>
          <a:p>
            <a:pPr lvl="1">
              <a:lnSpc>
                <a:spcPct val="110000"/>
              </a:lnSpc>
              <a:defRPr/>
            </a:pPr>
            <a:r>
              <a:rPr lang="en-US" altLang="zh-TW" sz="2400" dirty="0">
                <a:latin typeface="Cambria" charset="0"/>
                <a:cs typeface="新細明體" charset="0"/>
              </a:rPr>
              <a:t>640*480*3 = </a:t>
            </a:r>
            <a:r>
              <a:rPr lang="en-US" altLang="zh-TW" sz="2400" dirty="0" smtClean="0">
                <a:latin typeface="Cambria" charset="0"/>
                <a:cs typeface="新細明體" charset="0"/>
              </a:rPr>
              <a:t>921600B =</a:t>
            </a:r>
            <a:r>
              <a:rPr lang="en-US" altLang="zh-TW" sz="2400" dirty="0" smtClean="0">
                <a:latin typeface="Cambria" charset="0"/>
                <a:cs typeface="新細明體" charset="0"/>
              </a:rPr>
              <a:t>921600/1024KB </a:t>
            </a:r>
            <a:r>
              <a:rPr lang="en-US" altLang="zh-TW" sz="2400" dirty="0">
                <a:latin typeface="Cambria" charset="0"/>
                <a:cs typeface="新細明體" charset="0"/>
              </a:rPr>
              <a:t>= 900KB</a:t>
            </a:r>
            <a:endParaRPr lang="en-US" altLang="zh-TW" sz="2400" dirty="0">
              <a:latin typeface="Cambria" charset="0"/>
              <a:cs typeface="新細明體" charset="0"/>
            </a:endParaRPr>
          </a:p>
          <a:p>
            <a:pPr marL="457200" lvl="1" indent="0">
              <a:lnSpc>
                <a:spcPct val="110000"/>
              </a:lnSpc>
              <a:buNone/>
              <a:defRPr/>
            </a:pPr>
            <a:endParaRPr lang="en-US" altLang="zh-TW" sz="2400" dirty="0">
              <a:latin typeface="Cambria" charset="0"/>
              <a:cs typeface="新細明體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pPr/>
              <a:t>27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18838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Calibri" charset="0"/>
                <a:cs typeface="新細明體" charset="0"/>
              </a:rPr>
              <a:t>How to Transform 24-bit to 8-bit?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altLang="zh-TW" sz="2600" dirty="0">
                <a:latin typeface="Cambria" charset="0"/>
                <a:cs typeface="新細明體" charset="0"/>
              </a:rPr>
              <a:t>Divide the RGB cube into equal slides in each dimension</a:t>
            </a:r>
          </a:p>
          <a:p>
            <a:pPr lvl="1">
              <a:defRPr/>
            </a:pPr>
            <a:r>
              <a:rPr lang="en-US" altLang="zh-TW" sz="2200" dirty="0">
                <a:latin typeface="Cambria" charset="0"/>
                <a:ea typeface="ＭＳ Ｐゴシック" charset="0"/>
                <a:cs typeface="新細明體" charset="0"/>
              </a:rPr>
              <a:t>R: 3-bit (0-7); G: 3-bit (0-7); B: 2-bit (0-3)</a:t>
            </a:r>
            <a:r>
              <a:rPr lang="en-US" altLang="zh-TW" sz="2200" dirty="0" smtClean="0">
                <a:latin typeface="Cambria" charset="0"/>
                <a:ea typeface="ＭＳ Ｐゴシック" charset="0"/>
                <a:cs typeface="新細明體" charset="0"/>
              </a:rPr>
              <a:t>;</a:t>
            </a:r>
          </a:p>
          <a:p>
            <a:pPr lvl="1"/>
            <a:r>
              <a:rPr lang="en-US" altLang="zh-CN" sz="2400" dirty="0">
                <a:latin typeface="Cambria" charset="0"/>
                <a:ea typeface="新細明體" charset="0"/>
                <a:cs typeface="新細明體" charset="0"/>
              </a:rPr>
              <a:t>See </a:t>
            </a:r>
            <a:r>
              <a:rPr lang="en-US" altLang="zh-CN" sz="2400" dirty="0">
                <a:solidFill>
                  <a:srgbClr val="464DD9"/>
                </a:solidFill>
                <a:latin typeface="Cambria" charset="0"/>
                <a:ea typeface="新細明體" charset="0"/>
                <a:cs typeface="新細明體" charset="0"/>
              </a:rPr>
              <a:t>demo5RGBto8</a:t>
            </a:r>
          </a:p>
          <a:p>
            <a:pPr lvl="1">
              <a:defRPr/>
            </a:pPr>
            <a:endParaRPr lang="en-US" altLang="zh-TW" sz="2200" dirty="0">
              <a:latin typeface="Cambria" charset="0"/>
              <a:ea typeface="ＭＳ Ｐゴシック" charset="0"/>
              <a:cs typeface="新細明體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pPr/>
              <a:t>28</a:t>
            </a:fld>
            <a:endParaRPr lang="zh-CN" altLang="en-US" dirty="0"/>
          </a:p>
        </p:txBody>
      </p:sp>
      <p:pic>
        <p:nvPicPr>
          <p:cNvPr id="5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650" y="2987168"/>
            <a:ext cx="3246438" cy="287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8063" y="2987168"/>
            <a:ext cx="3246437" cy="287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7"/>
          <p:cNvSpPr txBox="1">
            <a:spLocks noChangeArrowheads="1"/>
          </p:cNvSpPr>
          <p:nvPr/>
        </p:nvSpPr>
        <p:spPr bwMode="auto">
          <a:xfrm>
            <a:off x="2242950" y="2863343"/>
            <a:ext cx="1066800" cy="27622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zh-CN" sz="1200"/>
              <a:t>24-bit</a:t>
            </a:r>
            <a:r>
              <a:rPr lang="zh-CN" altLang="en-US" sz="1200"/>
              <a:t>颜色图</a:t>
            </a:r>
            <a:endParaRPr lang="en-US" sz="1200"/>
          </a:p>
        </p:txBody>
      </p:sp>
      <p:sp>
        <p:nvSpPr>
          <p:cNvPr id="8" name="TextBox 8"/>
          <p:cNvSpPr txBox="1">
            <a:spLocks noChangeArrowheads="1"/>
          </p:cNvSpPr>
          <p:nvPr/>
        </p:nvSpPr>
        <p:spPr bwMode="auto">
          <a:xfrm>
            <a:off x="4909950" y="2834768"/>
            <a:ext cx="1066800" cy="27622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zh-CN" sz="1200"/>
              <a:t>8</a:t>
            </a:r>
            <a:r>
              <a:rPr lang="en-US" altLang="zh-CN" sz="1200"/>
              <a:t>-bit</a:t>
            </a:r>
            <a:r>
              <a:rPr lang="zh-CN" altLang="en-US" sz="1200"/>
              <a:t>颜色图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646991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Calibri" charset="0"/>
                <a:cs typeface="新細明體" charset="0"/>
              </a:rPr>
              <a:t>How to Calculate Histogram?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defRPr/>
            </a:pPr>
            <a:r>
              <a:rPr lang="en-US" altLang="zh-TW" dirty="0">
                <a:latin typeface="Cambria"/>
                <a:cs typeface="Cambria"/>
              </a:rPr>
              <a:t>Histogram</a:t>
            </a:r>
          </a:p>
          <a:p>
            <a:pPr lvl="1">
              <a:defRPr/>
            </a:pPr>
            <a:r>
              <a:rPr lang="en-US" altLang="zh-TW" sz="2400" dirty="0">
                <a:latin typeface="Cambria"/>
                <a:cs typeface="Cambria"/>
              </a:rPr>
              <a:t>representation of the distribution of numerical data</a:t>
            </a:r>
          </a:p>
          <a:p>
            <a:pPr marL="457200" lvl="1" indent="0">
              <a:buNone/>
              <a:defRPr/>
            </a:pPr>
            <a:endParaRPr lang="en-US" altLang="zh-TW" sz="2400" dirty="0">
              <a:latin typeface="Cambria"/>
              <a:cs typeface="Cambria"/>
            </a:endParaRPr>
          </a:p>
          <a:p>
            <a:pPr>
              <a:defRPr/>
            </a:pPr>
            <a:r>
              <a:rPr lang="en-US" altLang="zh-TW" dirty="0">
                <a:latin typeface="Cambria" charset="0"/>
                <a:cs typeface="新細明體" charset="0"/>
              </a:rPr>
              <a:t>Help </a:t>
            </a:r>
            <a:r>
              <a:rPr lang="en-US" altLang="zh-TW" dirty="0" err="1" smtClean="0">
                <a:latin typeface="Cambria" charset="0"/>
                <a:cs typeface="新細明體" charset="0"/>
              </a:rPr>
              <a:t>hist</a:t>
            </a:r>
            <a:r>
              <a:rPr lang="en-US" altLang="zh-TW" dirty="0" smtClean="0">
                <a:latin typeface="Cambria" charset="0"/>
                <a:cs typeface="新細明體" charset="0"/>
              </a:rPr>
              <a:t>, </a:t>
            </a:r>
            <a:r>
              <a:rPr lang="en-US" altLang="zh-TW" dirty="0" err="1" smtClean="0">
                <a:latin typeface="Cambria" charset="0"/>
                <a:cs typeface="新細明體" charset="0"/>
              </a:rPr>
              <a:t>imhist</a:t>
            </a:r>
            <a:r>
              <a:rPr lang="en-US" altLang="zh-TW" dirty="0" smtClean="0">
                <a:latin typeface="Cambria" charset="0"/>
                <a:cs typeface="新細明體" charset="0"/>
              </a:rPr>
              <a:t> </a:t>
            </a:r>
            <a:r>
              <a:rPr lang="en-US" altLang="zh-TW" dirty="0">
                <a:latin typeface="Cambria" charset="0"/>
                <a:cs typeface="新細明體" charset="0"/>
              </a:rPr>
              <a:t>in </a:t>
            </a:r>
            <a:r>
              <a:rPr lang="en-US" altLang="zh-TW" dirty="0" err="1" smtClean="0">
                <a:latin typeface="Cambria" charset="0"/>
                <a:cs typeface="新細明體" charset="0"/>
              </a:rPr>
              <a:t>Matlab</a:t>
            </a:r>
            <a:endParaRPr lang="en-US" altLang="zh-TW" dirty="0" smtClean="0">
              <a:latin typeface="Cambria" charset="0"/>
              <a:cs typeface="新細明體" charset="0"/>
            </a:endParaRPr>
          </a:p>
          <a:p>
            <a:pPr lvl="1">
              <a:defRPr/>
            </a:pPr>
            <a:r>
              <a:rPr lang="en-US" altLang="zh-TW" sz="2400" dirty="0" smtClean="0">
                <a:latin typeface="Cambria" charset="0"/>
                <a:cs typeface="新細明體" charset="0"/>
              </a:rPr>
              <a:t>N </a:t>
            </a:r>
            <a:r>
              <a:rPr lang="en-US" altLang="zh-TW" sz="2400" dirty="0">
                <a:latin typeface="Cambria" charset="0"/>
                <a:cs typeface="新細明體" charset="0"/>
              </a:rPr>
              <a:t>= </a:t>
            </a:r>
            <a:r>
              <a:rPr lang="en-US" altLang="zh-TW" sz="2400" dirty="0" err="1">
                <a:latin typeface="Cambria" charset="0"/>
                <a:cs typeface="新細明體" charset="0"/>
              </a:rPr>
              <a:t>hist</a:t>
            </a:r>
            <a:r>
              <a:rPr lang="en-US" altLang="zh-TW" sz="2400" dirty="0">
                <a:latin typeface="Cambria" charset="0"/>
                <a:cs typeface="新細明體" charset="0"/>
              </a:rPr>
              <a:t>(Y) bins the elements of Y into 10 equally spaced containers and returns the number of elements in each container.  </a:t>
            </a:r>
            <a:r>
              <a:rPr lang="en-US" altLang="zh-TW" sz="2400" dirty="0" smtClean="0">
                <a:solidFill>
                  <a:srgbClr val="FF0000"/>
                </a:solidFill>
                <a:latin typeface="Cambria" charset="0"/>
                <a:cs typeface="新細明體" charset="0"/>
              </a:rPr>
              <a:t>Y is a vector</a:t>
            </a:r>
            <a:r>
              <a:rPr lang="en-US" altLang="zh-TW" sz="2400" dirty="0" smtClean="0">
                <a:latin typeface="Cambria" charset="0"/>
                <a:cs typeface="新細明體" charset="0"/>
              </a:rPr>
              <a:t>.</a:t>
            </a:r>
          </a:p>
          <a:p>
            <a:pPr lvl="1">
              <a:defRPr/>
            </a:pPr>
            <a:endParaRPr lang="en-US" altLang="zh-TW" sz="2400" dirty="0" smtClean="0">
              <a:latin typeface="Cambria" charset="0"/>
              <a:cs typeface="新細明體" charset="0"/>
            </a:endParaRPr>
          </a:p>
          <a:p>
            <a:pPr lvl="1">
              <a:defRPr/>
            </a:pPr>
            <a:r>
              <a:rPr lang="en-US" altLang="zh-TW" sz="2400" dirty="0" err="1" smtClean="0">
                <a:latin typeface="Cambria" charset="0"/>
                <a:cs typeface="新細明體" charset="0"/>
              </a:rPr>
              <a:t>imhist</a:t>
            </a:r>
            <a:r>
              <a:rPr lang="en-US" altLang="zh-TW" sz="2400" dirty="0" smtClean="0">
                <a:latin typeface="Cambria" charset="0"/>
                <a:cs typeface="新細明體" charset="0"/>
              </a:rPr>
              <a:t> displays </a:t>
            </a:r>
            <a:r>
              <a:rPr lang="en-US" altLang="zh-TW" sz="2400" dirty="0">
                <a:latin typeface="Cambria" charset="0"/>
                <a:cs typeface="新細明體" charset="0"/>
              </a:rPr>
              <a:t>a histogram for the </a:t>
            </a:r>
            <a:r>
              <a:rPr lang="en-US" altLang="zh-TW" sz="2400" dirty="0">
                <a:solidFill>
                  <a:srgbClr val="FF0000"/>
                </a:solidFill>
                <a:latin typeface="Cambria" charset="0"/>
                <a:cs typeface="新細明體" charset="0"/>
              </a:rPr>
              <a:t>intensity image </a:t>
            </a:r>
            <a:endParaRPr lang="en-US" altLang="zh-TW" sz="2400" dirty="0" smtClean="0">
              <a:solidFill>
                <a:srgbClr val="FF0000"/>
              </a:solidFill>
              <a:latin typeface="Cambria" charset="0"/>
              <a:cs typeface="新細明體" charset="0"/>
            </a:endParaRPr>
          </a:p>
          <a:p>
            <a:pPr lvl="1">
              <a:defRPr/>
            </a:pPr>
            <a:endParaRPr lang="en-US" altLang="zh-TW" sz="2400" dirty="0">
              <a:latin typeface="Cambria" charset="0"/>
              <a:cs typeface="新細明體" charset="0"/>
            </a:endParaRPr>
          </a:p>
          <a:p>
            <a:r>
              <a:rPr lang="en-US" altLang="zh-TW" dirty="0" smtClean="0">
                <a:latin typeface="Cambria" charset="0"/>
                <a:ea typeface="新細明體" charset="0"/>
                <a:cs typeface="新細明體" charset="0"/>
              </a:rPr>
              <a:t>See</a:t>
            </a:r>
            <a:r>
              <a:rPr lang="en-US" altLang="zh-TW" dirty="0" smtClean="0">
                <a:solidFill>
                  <a:srgbClr val="464DD9"/>
                </a:solidFill>
                <a:latin typeface="Cambria" charset="0"/>
                <a:ea typeface="新細明體" charset="0"/>
                <a:cs typeface="新細明體" charset="0"/>
              </a:rPr>
              <a:t> demo4Hist</a:t>
            </a:r>
            <a:r>
              <a:rPr lang="en-US" altLang="zh-TW" dirty="0" smtClean="0">
                <a:latin typeface="Cambria" charset="0"/>
                <a:ea typeface="新細明體" charset="0"/>
                <a:cs typeface="新細明體" charset="0"/>
              </a:rPr>
              <a:t> </a:t>
            </a:r>
            <a:endParaRPr lang="en-US" altLang="zh-TW" dirty="0">
              <a:latin typeface="Cambria" charset="0"/>
              <a:ea typeface="新細明體" charset="0"/>
              <a:cs typeface="新細明體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pPr/>
              <a:t>29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69539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Calibri" charset="0"/>
                <a:ea typeface="新細明體" charset="0"/>
                <a:cs typeface="新細明體" charset="0"/>
              </a:rPr>
              <a:t>Fundamentals of Image Data Representation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pPr/>
              <a:t>3</a:t>
            </a:fld>
            <a:endParaRPr lang="zh-CN" altLang="en-US" dirty="0"/>
          </a:p>
        </p:txBody>
      </p:sp>
      <p:sp>
        <p:nvSpPr>
          <p:cNvPr id="6" name="object 4"/>
          <p:cNvSpPr txBox="1"/>
          <p:nvPr/>
        </p:nvSpPr>
        <p:spPr>
          <a:xfrm>
            <a:off x="1711705" y="1146809"/>
            <a:ext cx="6597650" cy="43434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 algn="ctr">
              <a:lnSpc>
                <a:spcPts val="3420"/>
              </a:lnSpc>
              <a:tabLst>
                <a:tab pos="815340" algn="l"/>
                <a:tab pos="4202430" algn="l"/>
                <a:tab pos="5371465" algn="l"/>
              </a:tabLst>
            </a:pPr>
            <a:r>
              <a:rPr sz="2850" b="1" spc="265" dirty="0" smtClean="0">
                <a:solidFill>
                  <a:srgbClr val="231F20"/>
                </a:solidFill>
                <a:latin typeface="Arial"/>
                <a:cs typeface="Arial"/>
              </a:rPr>
              <a:t>Image</a:t>
            </a:r>
            <a:r>
              <a:rPr lang="en-US" sz="2850" b="1" spc="265" dirty="0" smtClean="0">
                <a:solidFill>
                  <a:srgbClr val="231F20"/>
                </a:solidFill>
                <a:latin typeface="Arial"/>
                <a:cs typeface="Arial"/>
              </a:rPr>
              <a:t>s</a:t>
            </a:r>
            <a:endParaRPr sz="2850" dirty="0">
              <a:latin typeface="Arial"/>
              <a:cs typeface="Arial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40" t="35899" r="49176" b="24374"/>
          <a:stretch>
            <a:fillRect/>
          </a:stretch>
        </p:blipFill>
        <p:spPr bwMode="auto">
          <a:xfrm>
            <a:off x="195904" y="1630831"/>
            <a:ext cx="5275827" cy="33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19" t="28333" r="13248" b="7910"/>
          <a:stretch>
            <a:fillRect/>
          </a:stretch>
        </p:blipFill>
        <p:spPr bwMode="auto">
          <a:xfrm>
            <a:off x="5471731" y="1630831"/>
            <a:ext cx="3551801" cy="37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28858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Calibri" charset="0"/>
                <a:cs typeface="新細明體" charset="0"/>
              </a:rPr>
              <a:t>How Does Dithering </a:t>
            </a:r>
            <a:r>
              <a:rPr lang="en-US" altLang="zh-TW" dirty="0" smtClean="0">
                <a:latin typeface="Calibri" charset="0"/>
                <a:cs typeface="新細明體" charset="0"/>
              </a:rPr>
              <a:t>(</a:t>
            </a:r>
            <a:r>
              <a:rPr lang="zh-CN" altLang="en-US" dirty="0" smtClean="0">
                <a:latin typeface="Calibri" charset="0"/>
                <a:cs typeface="新細明體" charset="0"/>
              </a:rPr>
              <a:t>抖动</a:t>
            </a:r>
            <a:r>
              <a:rPr lang="en-US" altLang="zh-TW" dirty="0" smtClean="0">
                <a:latin typeface="Calibri" charset="0"/>
                <a:cs typeface="新細明體" charset="0"/>
              </a:rPr>
              <a:t>) Work</a:t>
            </a:r>
            <a:r>
              <a:rPr lang="en-US" altLang="zh-TW" dirty="0">
                <a:latin typeface="Calibri" charset="0"/>
                <a:cs typeface="新細明體" charset="0"/>
              </a:rPr>
              <a:t>?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774" y="848589"/>
            <a:ext cx="7886700" cy="4351338"/>
          </a:xfrm>
        </p:spPr>
        <p:txBody>
          <a:bodyPr/>
          <a:lstStyle/>
          <a:p>
            <a:r>
              <a:rPr lang="zh-CN" altLang="en-US" dirty="0">
                <a:latin typeface="Arial"/>
                <a:cs typeface="Arial"/>
              </a:rPr>
              <a:t>用只有黑墨的打印机，怎么打印出一个灰度图像？</a:t>
            </a:r>
          </a:p>
          <a:p>
            <a:endParaRPr lang="en-US" altLang="zh-TW" dirty="0" smtClean="0">
              <a:latin typeface="Cambria" charset="0"/>
              <a:cs typeface="新細明體" charset="0"/>
            </a:endParaRPr>
          </a:p>
          <a:p>
            <a:r>
              <a:rPr lang="en-US" altLang="zh-TW" dirty="0" smtClean="0">
                <a:latin typeface="Cambria" charset="0"/>
                <a:cs typeface="新細明體" charset="0"/>
              </a:rPr>
              <a:t>Basic </a:t>
            </a:r>
            <a:r>
              <a:rPr lang="en-US" altLang="zh-TW" dirty="0">
                <a:latin typeface="Cambria" charset="0"/>
                <a:cs typeface="新細明體" charset="0"/>
              </a:rPr>
              <a:t>strategy of dithering work</a:t>
            </a:r>
          </a:p>
          <a:p>
            <a:pPr lvl="1"/>
            <a:r>
              <a:rPr lang="en-US" altLang="zh-TW" sz="2400" dirty="0">
                <a:latin typeface="Cambria" charset="0"/>
                <a:ea typeface="PMingLiU" charset="0"/>
                <a:cs typeface="新細明體" charset="0"/>
              </a:rPr>
              <a:t>Trade intensity resolution for spatial resolution</a:t>
            </a:r>
          </a:p>
          <a:p>
            <a:r>
              <a:rPr lang="en-US" altLang="zh-TW" dirty="0">
                <a:latin typeface="Cambria" charset="0"/>
                <a:cs typeface="新細明體" charset="0"/>
              </a:rPr>
              <a:t>Dithering</a:t>
            </a:r>
          </a:p>
          <a:p>
            <a:pPr lvl="1"/>
            <a:r>
              <a:rPr lang="en-US" sz="2400" dirty="0">
                <a:latin typeface="Cambria" charset="0"/>
                <a:ea typeface="PMingLiU" charset="0"/>
                <a:cs typeface="新細明體" charset="0"/>
              </a:rPr>
              <a:t>To calculate patterns </a:t>
            </a:r>
            <a:r>
              <a:rPr lang="zh-CN" altLang="en-US" sz="2400" dirty="0" smtClean="0">
                <a:latin typeface="Cambria" charset="0"/>
                <a:ea typeface="PMingLiU" charset="0"/>
                <a:cs typeface="新細明體" charset="0"/>
              </a:rPr>
              <a:t>（图案）</a:t>
            </a:r>
            <a:r>
              <a:rPr lang="en-US" sz="2400" dirty="0" smtClean="0">
                <a:latin typeface="Cambria" charset="0"/>
                <a:ea typeface="PMingLiU" charset="0"/>
                <a:cs typeface="新細明體" charset="0"/>
              </a:rPr>
              <a:t>of </a:t>
            </a:r>
            <a:r>
              <a:rPr lang="en-US" sz="2400" dirty="0">
                <a:latin typeface="Cambria" charset="0"/>
                <a:ea typeface="PMingLiU" charset="0"/>
                <a:cs typeface="新細明體" charset="0"/>
              </a:rPr>
              <a:t>dots such that values from 0 to 255 correspond to patterns that are more and more filled at darker pixel values, for printing on a 1-bit printer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pPr/>
              <a:t>30</a:t>
            </a:fld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076"/>
          <a:stretch/>
        </p:blipFill>
        <p:spPr>
          <a:xfrm>
            <a:off x="1279291" y="5615845"/>
            <a:ext cx="4769084" cy="92935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58" r="25365" b="29076"/>
          <a:stretch/>
        </p:blipFill>
        <p:spPr>
          <a:xfrm flipH="1" flipV="1">
            <a:off x="4029074" y="5746082"/>
            <a:ext cx="800101" cy="929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004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Calibri" charset="0"/>
                <a:cs typeface="新細明體" charset="0"/>
              </a:rPr>
              <a:t>Dithering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latin typeface="Cambria" charset="0"/>
                <a:cs typeface="新細明體" charset="0"/>
              </a:rPr>
              <a:t>Halftone </a:t>
            </a:r>
            <a:r>
              <a:rPr lang="en-US" altLang="zh-TW" dirty="0" smtClean="0">
                <a:latin typeface="Cambria" charset="0"/>
                <a:cs typeface="新細明體" charset="0"/>
              </a:rPr>
              <a:t>printing </a:t>
            </a:r>
            <a:r>
              <a:rPr lang="zh-CN" altLang="en-US" dirty="0">
                <a:latin typeface="Cambria" charset="0"/>
                <a:cs typeface="新細明體" charset="0"/>
              </a:rPr>
              <a:t>（网板打印</a:t>
            </a:r>
            <a:r>
              <a:rPr lang="zh-CN" altLang="en-US" dirty="0" smtClean="0">
                <a:latin typeface="Cambria" charset="0"/>
                <a:cs typeface="新細明體" charset="0"/>
              </a:rPr>
              <a:t>）</a:t>
            </a:r>
            <a:endParaRPr lang="en-US" altLang="zh-CN" dirty="0" smtClean="0">
              <a:latin typeface="Cambria" charset="0"/>
              <a:cs typeface="新細明體" charset="0"/>
            </a:endParaRPr>
          </a:p>
          <a:p>
            <a:pPr lvl="1" algn="just"/>
            <a:r>
              <a:rPr lang="en-US" altLang="zh-CN" sz="2400" dirty="0" smtClean="0">
                <a:latin typeface="Cambria" charset="0"/>
                <a:ea typeface="PMingLiU" charset="0"/>
                <a:cs typeface="新細明體" charset="0"/>
              </a:rPr>
              <a:t>R</a:t>
            </a:r>
            <a:r>
              <a:rPr lang="en-US" altLang="zh-TW" sz="2400" dirty="0" smtClean="0">
                <a:latin typeface="Cambria" charset="0"/>
                <a:ea typeface="PMingLiU" charset="0"/>
                <a:cs typeface="新細明體" charset="0"/>
              </a:rPr>
              <a:t>eplace </a:t>
            </a:r>
            <a:r>
              <a:rPr lang="en-US" altLang="zh-TW" sz="2400" dirty="0">
                <a:latin typeface="Cambria" charset="0"/>
                <a:ea typeface="PMingLiU" charset="0"/>
                <a:cs typeface="新細明體" charset="0"/>
              </a:rPr>
              <a:t>a pixel value by a larger </a:t>
            </a:r>
            <a:r>
              <a:rPr lang="en-US" altLang="zh-TW" sz="2400" dirty="0" smtClean="0">
                <a:latin typeface="Cambria" charset="0"/>
                <a:ea typeface="PMingLiU" charset="0"/>
                <a:cs typeface="新細明體" charset="0"/>
              </a:rPr>
              <a:t>pattern</a:t>
            </a:r>
            <a:r>
              <a:rPr lang="en-US" altLang="zh-TW" sz="2400" dirty="0">
                <a:latin typeface="Cambria" charset="0"/>
                <a:ea typeface="PMingLiU" charset="0"/>
                <a:cs typeface="新細明體" charset="0"/>
              </a:rPr>
              <a:t>, say 2 × 2 or 4 × 4</a:t>
            </a:r>
          </a:p>
          <a:p>
            <a:pPr lvl="1" algn="just"/>
            <a:r>
              <a:rPr lang="en-US" altLang="zh-TW" sz="2400" dirty="0">
                <a:latin typeface="Cambria" charset="0"/>
                <a:ea typeface="PMingLiU" charset="0"/>
                <a:cs typeface="新細明體" charset="0"/>
              </a:rPr>
              <a:t>Rule: </a:t>
            </a:r>
            <a:r>
              <a:rPr lang="en-US" sz="2400" dirty="0">
                <a:latin typeface="Cambria" charset="0"/>
                <a:ea typeface="PMingLiU" charset="0"/>
                <a:cs typeface="新細明體" charset="0"/>
              </a:rPr>
              <a:t>If the intensity is &gt; the dither matrix entry then print an on dot at that entry location: replace each pixel by an </a:t>
            </a:r>
            <a:r>
              <a:rPr lang="en-US" sz="2400" i="1" dirty="0">
                <a:latin typeface="Cambria" charset="0"/>
                <a:ea typeface="PMingLiU" charset="0"/>
                <a:cs typeface="新細明體" charset="0"/>
              </a:rPr>
              <a:t>n</a:t>
            </a:r>
            <a:r>
              <a:rPr lang="en-US" sz="2400" dirty="0">
                <a:latin typeface="Cambria" charset="0"/>
                <a:ea typeface="PMingLiU" charset="0"/>
                <a:cs typeface="新細明體" charset="0"/>
              </a:rPr>
              <a:t> × </a:t>
            </a:r>
            <a:r>
              <a:rPr lang="en-US" sz="2400" i="1" dirty="0">
                <a:latin typeface="Cambria" charset="0"/>
                <a:ea typeface="PMingLiU" charset="0"/>
                <a:cs typeface="新細明體" charset="0"/>
              </a:rPr>
              <a:t>n</a:t>
            </a:r>
            <a:r>
              <a:rPr lang="en-US" sz="2400" dirty="0">
                <a:latin typeface="Cambria" charset="0"/>
                <a:ea typeface="PMingLiU" charset="0"/>
                <a:cs typeface="新細明體" charset="0"/>
              </a:rPr>
              <a:t> matrix of dots</a:t>
            </a:r>
          </a:p>
          <a:p>
            <a:pPr algn="just"/>
            <a:r>
              <a:rPr lang="en-US" altLang="zh-TW" dirty="0">
                <a:latin typeface="Cambria" charset="0"/>
                <a:cs typeface="新細明體" charset="0"/>
              </a:rPr>
              <a:t>Dithering matrix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pPr/>
              <a:t>31</a:t>
            </a:fld>
            <a:endParaRPr lang="zh-CN" altLang="en-US" dirty="0"/>
          </a:p>
        </p:txBody>
      </p:sp>
      <p:pic>
        <p:nvPicPr>
          <p:cNvPr id="5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97"/>
          <a:stretch/>
        </p:blipFill>
        <p:spPr bwMode="auto">
          <a:xfrm>
            <a:off x="1922938" y="4345039"/>
            <a:ext cx="1500188" cy="9761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533400" y="5633451"/>
            <a:ext cx="816356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/>
            <a:r>
              <a:rPr lang="en-US" sz="2400" b="1" baseline="30000" dirty="0" smtClean="0"/>
              <a:t>In the printing color space, 0 represents white, 255 represents black. </a:t>
            </a:r>
            <a:r>
              <a:rPr lang="en-US" sz="2400" baseline="30000" dirty="0" smtClean="0"/>
              <a:t>We </a:t>
            </a:r>
            <a:r>
              <a:rPr lang="en-US" sz="2400" baseline="30000" dirty="0"/>
              <a:t>can first re-map image values in 0…255 into the new range 0..4 by (integer) dividing by 256/5. Then, e.g., if the pixel value is 0 we print nothing, in a 2 × 2 area of printer output. But if the pixel value is 4 we print all four dots.</a:t>
            </a:r>
            <a:endParaRPr lang="en-US" sz="2400" dirty="0"/>
          </a:p>
        </p:txBody>
      </p:sp>
      <p:sp>
        <p:nvSpPr>
          <p:cNvPr id="8" name="左中括号 7"/>
          <p:cNvSpPr/>
          <p:nvPr/>
        </p:nvSpPr>
        <p:spPr>
          <a:xfrm>
            <a:off x="2125132" y="4509294"/>
            <a:ext cx="76200" cy="533400"/>
          </a:xfrm>
          <a:prstGeom prst="leftBracket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左中括号 8"/>
          <p:cNvSpPr/>
          <p:nvPr/>
        </p:nvSpPr>
        <p:spPr>
          <a:xfrm flipH="1">
            <a:off x="3048000" y="4509294"/>
            <a:ext cx="76200" cy="533400"/>
          </a:xfrm>
          <a:prstGeom prst="leftBracket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10" name="object 10"/>
          <p:cNvGraphicFramePr>
            <a:graphicFrameLocks noGrp="1"/>
          </p:cNvGraphicFramePr>
          <p:nvPr/>
        </p:nvGraphicFramePr>
        <p:xfrm>
          <a:off x="4555046" y="4017943"/>
          <a:ext cx="1917978" cy="129017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423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66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73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4163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41070">
                <a:tc>
                  <a:txBody>
                    <a:bodyPr/>
                    <a:lstStyle/>
                    <a:p>
                      <a:pPr marL="183515">
                        <a:lnSpc>
                          <a:spcPct val="100000"/>
                        </a:lnSpc>
                      </a:pPr>
                      <a:r>
                        <a:rPr sz="1950" dirty="0" smtClean="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1950" dirty="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57810">
                        <a:lnSpc>
                          <a:spcPct val="100000"/>
                        </a:lnSpc>
                      </a:pPr>
                      <a:r>
                        <a:rPr sz="1950" dirty="0" smtClean="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8</a:t>
                      </a:r>
                      <a:endParaRPr sz="195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57810">
                        <a:lnSpc>
                          <a:spcPct val="100000"/>
                        </a:lnSpc>
                      </a:pPr>
                      <a:r>
                        <a:rPr sz="1950" dirty="0" smtClean="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2</a:t>
                      </a:r>
                      <a:endParaRPr sz="195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01600">
                        <a:lnSpc>
                          <a:spcPct val="100000"/>
                        </a:lnSpc>
                      </a:pPr>
                      <a:r>
                        <a:rPr sz="1950" spc="-5" dirty="0" smtClean="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1</a:t>
                      </a:r>
                      <a:r>
                        <a:rPr sz="1950" spc="0" dirty="0" smtClean="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195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3262">
                <a:tc>
                  <a:txBody>
                    <a:bodyPr/>
                    <a:lstStyle/>
                    <a:p>
                      <a:pPr marL="25400">
                        <a:lnSpc>
                          <a:spcPct val="100000"/>
                        </a:lnSpc>
                      </a:pPr>
                      <a:r>
                        <a:rPr sz="1950" spc="-5" dirty="0" smtClean="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12</a:t>
                      </a:r>
                      <a:endParaRPr sz="195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57810">
                        <a:lnSpc>
                          <a:spcPct val="100000"/>
                        </a:lnSpc>
                      </a:pPr>
                      <a:r>
                        <a:rPr sz="1950" dirty="0" smtClean="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4</a:t>
                      </a:r>
                      <a:endParaRPr sz="195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00965">
                        <a:lnSpc>
                          <a:spcPct val="100000"/>
                        </a:lnSpc>
                      </a:pPr>
                      <a:r>
                        <a:rPr sz="1950" spc="-5" dirty="0" smtClean="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1</a:t>
                      </a:r>
                      <a:r>
                        <a:rPr sz="1950" spc="0" dirty="0" smtClean="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4</a:t>
                      </a:r>
                      <a:endParaRPr sz="195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58445">
                        <a:lnSpc>
                          <a:spcPct val="100000"/>
                        </a:lnSpc>
                      </a:pPr>
                      <a:r>
                        <a:rPr sz="1950" dirty="0" smtClean="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6</a:t>
                      </a:r>
                      <a:endParaRPr sz="195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4018">
                <a:tc>
                  <a:txBody>
                    <a:bodyPr/>
                    <a:lstStyle/>
                    <a:p>
                      <a:pPr marL="183515">
                        <a:lnSpc>
                          <a:spcPct val="100000"/>
                        </a:lnSpc>
                      </a:pPr>
                      <a:r>
                        <a:rPr sz="1950" dirty="0" smtClean="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3</a:t>
                      </a:r>
                      <a:endParaRPr sz="195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00965">
                        <a:lnSpc>
                          <a:spcPct val="100000"/>
                        </a:lnSpc>
                      </a:pPr>
                      <a:r>
                        <a:rPr sz="1950" spc="-5" dirty="0" smtClean="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1</a:t>
                      </a:r>
                      <a:r>
                        <a:rPr sz="1950" spc="0" dirty="0" smtClean="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195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57810">
                        <a:lnSpc>
                          <a:spcPct val="100000"/>
                        </a:lnSpc>
                      </a:pPr>
                      <a:r>
                        <a:rPr sz="1950" dirty="0" smtClean="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1950" dirty="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58445">
                        <a:lnSpc>
                          <a:spcPct val="100000"/>
                        </a:lnSpc>
                      </a:pPr>
                      <a:r>
                        <a:rPr sz="1950" dirty="0" smtClean="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9</a:t>
                      </a:r>
                      <a:endParaRPr sz="195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1826">
                <a:tc>
                  <a:txBody>
                    <a:bodyPr/>
                    <a:lstStyle/>
                    <a:p>
                      <a:pPr marL="25400">
                        <a:lnSpc>
                          <a:spcPct val="100000"/>
                        </a:lnSpc>
                      </a:pPr>
                      <a:r>
                        <a:rPr sz="1950" spc="-5" dirty="0" smtClean="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15</a:t>
                      </a:r>
                      <a:endParaRPr sz="195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57810">
                        <a:lnSpc>
                          <a:spcPct val="100000"/>
                        </a:lnSpc>
                      </a:pPr>
                      <a:r>
                        <a:rPr sz="1950" dirty="0" smtClean="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7</a:t>
                      </a:r>
                      <a:endParaRPr sz="195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00965">
                        <a:lnSpc>
                          <a:spcPct val="100000"/>
                        </a:lnSpc>
                      </a:pPr>
                      <a:r>
                        <a:rPr sz="1950" spc="-5" dirty="0" smtClean="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1</a:t>
                      </a:r>
                      <a:r>
                        <a:rPr sz="1950" spc="0" dirty="0" smtClean="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3</a:t>
                      </a:r>
                      <a:endParaRPr sz="195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58445">
                        <a:lnSpc>
                          <a:spcPct val="100000"/>
                        </a:lnSpc>
                      </a:pPr>
                      <a:r>
                        <a:rPr sz="1950" dirty="0" smtClean="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5</a:t>
                      </a:r>
                      <a:endParaRPr sz="1950" dirty="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1" name="左中括号 10"/>
          <p:cNvSpPr/>
          <p:nvPr/>
        </p:nvSpPr>
        <p:spPr>
          <a:xfrm>
            <a:off x="4358640" y="4017842"/>
            <a:ext cx="228600" cy="1204609"/>
          </a:xfrm>
          <a:prstGeom prst="leftBracket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左中括号 11"/>
          <p:cNvSpPr/>
          <p:nvPr/>
        </p:nvSpPr>
        <p:spPr>
          <a:xfrm flipH="1">
            <a:off x="6483337" y="4009375"/>
            <a:ext cx="228600" cy="1204609"/>
          </a:xfrm>
          <a:prstGeom prst="leftBracket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2503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Calibri" charset="0"/>
                <a:cs typeface="新細明體" charset="0"/>
              </a:rPr>
              <a:t>Dithering 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pPr/>
              <a:t>32</a:t>
            </a:fld>
            <a:endParaRPr lang="zh-CN" altLang="en-US" dirty="0"/>
          </a:p>
        </p:txBody>
      </p:sp>
      <p:graphicFrame>
        <p:nvGraphicFramePr>
          <p:cNvPr id="13" name="表格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6801523"/>
              </p:ext>
            </p:extLst>
          </p:nvPr>
        </p:nvGraphicFramePr>
        <p:xfrm>
          <a:off x="1447800" y="2961537"/>
          <a:ext cx="1743999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47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accent2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3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4</a:t>
                      </a:r>
                      <a:endParaRPr lang="zh-CN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4" name="表格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7340425"/>
              </p:ext>
            </p:extLst>
          </p:nvPr>
        </p:nvGraphicFramePr>
        <p:xfrm>
          <a:off x="4471582" y="1676400"/>
          <a:ext cx="3535830" cy="2966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893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93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93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93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893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8930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accent2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accent2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accent2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accent2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5" name="图片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1479296"/>
            <a:ext cx="1546994" cy="853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720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Calibri" charset="0"/>
                <a:cs typeface="新細明體" charset="0"/>
              </a:rPr>
              <a:t>Dithering 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pPr/>
              <a:t>33</a:t>
            </a:fld>
            <a:endParaRPr lang="zh-CN" altLang="en-US" dirty="0"/>
          </a:p>
        </p:txBody>
      </p:sp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3617954"/>
              </p:ext>
            </p:extLst>
          </p:nvPr>
        </p:nvGraphicFramePr>
        <p:xfrm>
          <a:off x="1447800" y="2961537"/>
          <a:ext cx="1743999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47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00B0F0"/>
                          </a:solidFill>
                        </a:rPr>
                        <a:t>2</a:t>
                      </a:r>
                      <a:endParaRPr lang="zh-CN" altLang="en-US" dirty="0">
                        <a:solidFill>
                          <a:srgbClr val="00B0F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accent6"/>
                          </a:solidFill>
                        </a:rPr>
                        <a:t>3</a:t>
                      </a:r>
                      <a:endParaRPr lang="zh-CN" altLang="en-US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00B050"/>
                          </a:solidFill>
                        </a:rPr>
                        <a:t>4</a:t>
                      </a:r>
                      <a:endParaRPr lang="zh-CN" altLang="en-US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3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4</a:t>
                      </a:r>
                      <a:endParaRPr lang="zh-CN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9713893"/>
              </p:ext>
            </p:extLst>
          </p:nvPr>
        </p:nvGraphicFramePr>
        <p:xfrm>
          <a:off x="4471582" y="1676400"/>
          <a:ext cx="3535830" cy="2966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893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93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93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93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893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8930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00B0F0"/>
                          </a:solidFill>
                        </a:rPr>
                        <a:t>1</a:t>
                      </a:r>
                      <a:endParaRPr lang="zh-CN" altLang="en-US" dirty="0">
                        <a:solidFill>
                          <a:srgbClr val="00B0F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00B0F0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rgbClr val="00B0F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00B0F0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rgbClr val="00B0F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00B0F0"/>
                          </a:solidFill>
                        </a:rPr>
                        <a:t>1</a:t>
                      </a:r>
                      <a:endParaRPr lang="zh-CN" altLang="en-US" dirty="0">
                        <a:solidFill>
                          <a:srgbClr val="00B0F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accent6"/>
                          </a:solidFill>
                        </a:rPr>
                        <a:t>1</a:t>
                      </a:r>
                      <a:endParaRPr lang="zh-CN" altLang="en-US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accent6"/>
                          </a:solidFill>
                        </a:rPr>
                        <a:t>1</a:t>
                      </a:r>
                      <a:endParaRPr lang="zh-CN" altLang="en-US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00B050"/>
                          </a:solidFill>
                        </a:rPr>
                        <a:t>1</a:t>
                      </a:r>
                      <a:endParaRPr lang="zh-CN" altLang="en-US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00B050"/>
                          </a:solidFill>
                        </a:rPr>
                        <a:t>1</a:t>
                      </a:r>
                      <a:endParaRPr lang="zh-CN" altLang="en-US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accent6"/>
                          </a:solidFill>
                        </a:rPr>
                        <a:t>1</a:t>
                      </a:r>
                      <a:endParaRPr lang="zh-CN" altLang="en-US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00B050"/>
                          </a:solidFill>
                        </a:rPr>
                        <a:t>1</a:t>
                      </a:r>
                      <a:endParaRPr lang="zh-CN" altLang="en-US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00B050"/>
                          </a:solidFill>
                        </a:rPr>
                        <a:t>1</a:t>
                      </a:r>
                      <a:endParaRPr lang="zh-CN" altLang="en-US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1479296"/>
            <a:ext cx="1546994" cy="853514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913765" y="5104259"/>
            <a:ext cx="7316470" cy="1081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3050" marR="12700" indent="-260985" algn="just">
              <a:lnSpc>
                <a:spcPct val="119300"/>
              </a:lnSpc>
              <a:buClr>
                <a:srgbClr val="231F20"/>
              </a:buClr>
              <a:buFont typeface="Arial"/>
              <a:buChar char="•"/>
              <a:tabLst>
                <a:tab pos="273050" algn="l"/>
                <a:tab pos="1261110" algn="l"/>
              </a:tabLst>
            </a:pPr>
            <a:r>
              <a:rPr lang="en-US" altLang="zh-CN" spc="175" dirty="0">
                <a:solidFill>
                  <a:srgbClr val="231F20"/>
                </a:solidFill>
                <a:latin typeface="Arial"/>
                <a:cs typeface="Arial"/>
              </a:rPr>
              <a:t>Note</a:t>
            </a:r>
            <a:r>
              <a:rPr lang="en-US" altLang="zh-CN" spc="240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lang="en-US" altLang="zh-CN" spc="350" dirty="0">
                <a:solidFill>
                  <a:srgbClr val="231F20"/>
                </a:solidFill>
                <a:latin typeface="Arial"/>
                <a:cs typeface="Arial"/>
              </a:rPr>
              <a:t>t</a:t>
            </a:r>
            <a:r>
              <a:rPr lang="en-US" altLang="zh-CN" spc="185" dirty="0">
                <a:solidFill>
                  <a:srgbClr val="231F20"/>
                </a:solidFill>
                <a:latin typeface="Arial"/>
                <a:cs typeface="Arial"/>
              </a:rPr>
              <a:t>hat</a:t>
            </a:r>
            <a:r>
              <a:rPr lang="en-US" altLang="zh-CN" spc="215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lang="en-US" altLang="zh-CN" spc="114" dirty="0">
                <a:solidFill>
                  <a:srgbClr val="231F20"/>
                </a:solidFill>
                <a:latin typeface="Arial"/>
                <a:cs typeface="Arial"/>
              </a:rPr>
              <a:t>f</a:t>
            </a:r>
            <a:r>
              <a:rPr lang="en-US" altLang="zh-CN" spc="160" dirty="0">
                <a:solidFill>
                  <a:srgbClr val="231F20"/>
                </a:solidFill>
                <a:latin typeface="Arial"/>
                <a:cs typeface="Arial"/>
              </a:rPr>
              <a:t>o</a:t>
            </a:r>
            <a:r>
              <a:rPr lang="en-US" altLang="zh-CN" spc="175" dirty="0">
                <a:solidFill>
                  <a:srgbClr val="231F20"/>
                </a:solidFill>
                <a:latin typeface="Arial"/>
                <a:cs typeface="Arial"/>
              </a:rPr>
              <a:t>r</a:t>
            </a:r>
            <a:r>
              <a:rPr lang="en-US" altLang="zh-CN" spc="240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lang="en-US" altLang="zh-CN" spc="75" dirty="0">
                <a:solidFill>
                  <a:srgbClr val="231F20"/>
                </a:solidFill>
                <a:latin typeface="Arial"/>
                <a:cs typeface="Arial"/>
              </a:rPr>
              <a:t>a</a:t>
            </a:r>
            <a:r>
              <a:rPr lang="en-US" altLang="zh-CN" spc="229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lang="en-US" altLang="zh-CN" spc="140" dirty="0">
                <a:solidFill>
                  <a:srgbClr val="231F20"/>
                </a:solidFill>
                <a:latin typeface="Arial"/>
                <a:cs typeface="Arial"/>
              </a:rPr>
              <a:t>dithered</a:t>
            </a:r>
            <a:r>
              <a:rPr lang="en-US" altLang="zh-CN" spc="85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lang="en-US" altLang="zh-CN" spc="135" dirty="0">
                <a:solidFill>
                  <a:srgbClr val="231F20"/>
                </a:solidFill>
                <a:latin typeface="Arial"/>
                <a:cs typeface="Arial"/>
              </a:rPr>
              <a:t>image</a:t>
            </a:r>
            <a:r>
              <a:rPr lang="en-US" altLang="zh-CN" spc="135" dirty="0" smtClean="0">
                <a:solidFill>
                  <a:srgbClr val="231F20"/>
                </a:solidFill>
                <a:latin typeface="Arial"/>
                <a:cs typeface="Arial"/>
              </a:rPr>
              <a:t>, </a:t>
            </a:r>
            <a:r>
              <a:rPr lang="en-US" altLang="zh-CN" spc="70" dirty="0" smtClean="0">
                <a:solidFill>
                  <a:srgbClr val="231F20"/>
                </a:solidFill>
                <a:latin typeface="Arial"/>
                <a:cs typeface="Arial"/>
              </a:rPr>
              <a:t>since </a:t>
            </a:r>
            <a:r>
              <a:rPr lang="en-US" altLang="zh-CN" spc="110" dirty="0" smtClean="0">
                <a:solidFill>
                  <a:srgbClr val="231F20"/>
                </a:solidFill>
                <a:latin typeface="Arial"/>
                <a:cs typeface="Arial"/>
              </a:rPr>
              <a:t>replacing </a:t>
            </a:r>
            <a:r>
              <a:rPr lang="en-US" altLang="zh-CN" spc="10" dirty="0" smtClean="0">
                <a:solidFill>
                  <a:srgbClr val="231F20"/>
                </a:solidFill>
                <a:latin typeface="Arial"/>
                <a:cs typeface="Arial"/>
              </a:rPr>
              <a:t>e</a:t>
            </a:r>
            <a:r>
              <a:rPr lang="en-US" altLang="zh-CN" spc="114" dirty="0" smtClean="0">
                <a:solidFill>
                  <a:srgbClr val="231F20"/>
                </a:solidFill>
                <a:latin typeface="Arial"/>
                <a:cs typeface="Arial"/>
              </a:rPr>
              <a:t>ach </a:t>
            </a:r>
            <a:r>
              <a:rPr lang="en-US" altLang="zh-CN" spc="145" dirty="0" smtClean="0">
                <a:solidFill>
                  <a:srgbClr val="231F20"/>
                </a:solidFill>
                <a:latin typeface="Arial"/>
                <a:cs typeface="Arial"/>
              </a:rPr>
              <a:t>p</a:t>
            </a:r>
            <a:r>
              <a:rPr lang="en-US" altLang="zh-CN" spc="85" dirty="0" smtClean="0">
                <a:solidFill>
                  <a:srgbClr val="231F20"/>
                </a:solidFill>
                <a:latin typeface="Arial"/>
                <a:cs typeface="Arial"/>
              </a:rPr>
              <a:t>ixel </a:t>
            </a:r>
            <a:r>
              <a:rPr lang="en-US" altLang="zh-CN" spc="-35" dirty="0" smtClean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lang="en-US" altLang="zh-CN" spc="70" dirty="0">
                <a:solidFill>
                  <a:srgbClr val="231F20"/>
                </a:solidFill>
                <a:latin typeface="Arial"/>
                <a:cs typeface="Arial"/>
              </a:rPr>
              <a:t>b</a:t>
            </a:r>
            <a:r>
              <a:rPr lang="en-US" altLang="zh-CN" spc="114" dirty="0">
                <a:solidFill>
                  <a:srgbClr val="231F20"/>
                </a:solidFill>
                <a:latin typeface="Arial"/>
                <a:cs typeface="Arial"/>
              </a:rPr>
              <a:t>y </a:t>
            </a:r>
            <a:r>
              <a:rPr lang="en-US" altLang="zh-CN" spc="-40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lang="en-US" altLang="zh-CN" spc="75" dirty="0">
                <a:solidFill>
                  <a:srgbClr val="231F20"/>
                </a:solidFill>
                <a:latin typeface="Arial"/>
                <a:cs typeface="Arial"/>
              </a:rPr>
              <a:t>a </a:t>
            </a:r>
            <a:r>
              <a:rPr lang="en-US" altLang="zh-CN" spc="-50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lang="en-US" altLang="zh-CN" spc="150" dirty="0">
                <a:solidFill>
                  <a:srgbClr val="231F20"/>
                </a:solidFill>
                <a:latin typeface="Arial"/>
                <a:cs typeface="Arial"/>
              </a:rPr>
              <a:t>4</a:t>
            </a:r>
            <a:r>
              <a:rPr lang="en-US" altLang="zh-CN" spc="25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lang="en-US" altLang="zh-CN" i="1" spc="484" dirty="0">
                <a:solidFill>
                  <a:srgbClr val="231F20"/>
                </a:solidFill>
                <a:latin typeface="Arial"/>
                <a:cs typeface="Arial"/>
              </a:rPr>
              <a:t>×</a:t>
            </a:r>
            <a:r>
              <a:rPr lang="en-US" altLang="zh-CN" i="1" spc="35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lang="en-US" altLang="zh-CN" spc="150" dirty="0">
                <a:solidFill>
                  <a:srgbClr val="231F20"/>
                </a:solidFill>
                <a:latin typeface="Arial"/>
                <a:cs typeface="Arial"/>
              </a:rPr>
              <a:t>4 </a:t>
            </a:r>
            <a:r>
              <a:rPr lang="en-US" altLang="zh-CN" spc="-45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lang="en-US" altLang="zh-CN" spc="5" dirty="0">
                <a:solidFill>
                  <a:srgbClr val="231F20"/>
                </a:solidFill>
                <a:latin typeface="Arial"/>
                <a:cs typeface="Arial"/>
              </a:rPr>
              <a:t>a</a:t>
            </a:r>
            <a:r>
              <a:rPr lang="en-US" altLang="zh-CN" spc="114" dirty="0">
                <a:solidFill>
                  <a:srgbClr val="231F20"/>
                </a:solidFill>
                <a:latin typeface="Arial"/>
                <a:cs typeface="Arial"/>
              </a:rPr>
              <a:t>rr</a:t>
            </a:r>
            <a:r>
              <a:rPr lang="en-US" altLang="zh-CN" spc="130" dirty="0">
                <a:solidFill>
                  <a:srgbClr val="231F20"/>
                </a:solidFill>
                <a:latin typeface="Arial"/>
                <a:cs typeface="Arial"/>
              </a:rPr>
              <a:t>a</a:t>
            </a:r>
            <a:r>
              <a:rPr lang="en-US" altLang="zh-CN" spc="114" dirty="0">
                <a:solidFill>
                  <a:srgbClr val="231F20"/>
                </a:solidFill>
                <a:latin typeface="Arial"/>
                <a:cs typeface="Arial"/>
              </a:rPr>
              <a:t>y </a:t>
            </a:r>
            <a:r>
              <a:rPr lang="en-US" altLang="zh-CN" spc="-50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lang="en-US" altLang="zh-CN" spc="145" dirty="0">
                <a:solidFill>
                  <a:srgbClr val="231F20"/>
                </a:solidFill>
                <a:latin typeface="Arial"/>
                <a:cs typeface="Arial"/>
              </a:rPr>
              <a:t>o</a:t>
            </a:r>
            <a:r>
              <a:rPr lang="en-US" altLang="zh-CN" spc="210" dirty="0">
                <a:solidFill>
                  <a:srgbClr val="231F20"/>
                </a:solidFill>
                <a:latin typeface="Arial"/>
                <a:cs typeface="Arial"/>
              </a:rPr>
              <a:t>f </a:t>
            </a:r>
            <a:r>
              <a:rPr lang="en-US" altLang="zh-CN" spc="-40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lang="en-US" altLang="zh-CN" spc="150" dirty="0">
                <a:solidFill>
                  <a:srgbClr val="231F20"/>
                </a:solidFill>
                <a:latin typeface="Arial"/>
                <a:cs typeface="Arial"/>
              </a:rPr>
              <a:t>dots,</a:t>
            </a:r>
            <a:r>
              <a:rPr lang="en-US" altLang="zh-CN" spc="95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lang="en-US" altLang="zh-CN" spc="200" dirty="0">
                <a:solidFill>
                  <a:srgbClr val="231F20"/>
                </a:solidFill>
                <a:latin typeface="Arial"/>
                <a:cs typeface="Arial"/>
              </a:rPr>
              <a:t>ma</a:t>
            </a:r>
            <a:r>
              <a:rPr lang="en-US" altLang="zh-CN" spc="75" dirty="0">
                <a:solidFill>
                  <a:srgbClr val="231F20"/>
                </a:solidFill>
                <a:latin typeface="Arial"/>
                <a:cs typeface="Arial"/>
              </a:rPr>
              <a:t>k</a:t>
            </a:r>
            <a:r>
              <a:rPr lang="en-US" altLang="zh-CN" spc="10" dirty="0">
                <a:solidFill>
                  <a:srgbClr val="231F20"/>
                </a:solidFill>
                <a:latin typeface="Arial"/>
                <a:cs typeface="Arial"/>
              </a:rPr>
              <a:t>e</a:t>
            </a:r>
            <a:r>
              <a:rPr lang="en-US" altLang="zh-CN" spc="-30" dirty="0">
                <a:solidFill>
                  <a:srgbClr val="231F20"/>
                </a:solidFill>
                <a:latin typeface="Arial"/>
                <a:cs typeface="Arial"/>
              </a:rPr>
              <a:t>s </a:t>
            </a:r>
            <a:r>
              <a:rPr lang="en-US" altLang="zh-CN" spc="-275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lang="en-US" altLang="zh-CN" spc="80" dirty="0">
                <a:solidFill>
                  <a:srgbClr val="231F20"/>
                </a:solidFill>
                <a:latin typeface="Arial"/>
                <a:cs typeface="Arial"/>
              </a:rPr>
              <a:t>a</a:t>
            </a:r>
            <a:r>
              <a:rPr lang="en-US" altLang="zh-CN" spc="150" dirty="0">
                <a:solidFill>
                  <a:srgbClr val="231F20"/>
                </a:solidFill>
                <a:latin typeface="Arial"/>
                <a:cs typeface="Arial"/>
              </a:rPr>
              <a:t>n </a:t>
            </a:r>
            <a:r>
              <a:rPr lang="en-US" altLang="zh-CN" spc="-260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lang="en-US" altLang="zh-CN" spc="110" dirty="0">
                <a:solidFill>
                  <a:srgbClr val="231F20"/>
                </a:solidFill>
                <a:latin typeface="Arial"/>
                <a:cs typeface="Arial"/>
              </a:rPr>
              <a:t>i</a:t>
            </a:r>
            <a:r>
              <a:rPr lang="en-US" altLang="zh-CN" spc="130" dirty="0">
                <a:solidFill>
                  <a:srgbClr val="231F20"/>
                </a:solidFill>
                <a:latin typeface="Arial"/>
                <a:cs typeface="Arial"/>
              </a:rPr>
              <a:t>mage </a:t>
            </a:r>
            <a:r>
              <a:rPr lang="en-US" altLang="zh-CN" spc="-265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lang="en-US" altLang="zh-CN" spc="150" dirty="0">
                <a:solidFill>
                  <a:srgbClr val="231F20"/>
                </a:solidFill>
                <a:latin typeface="Arial"/>
                <a:cs typeface="Arial"/>
              </a:rPr>
              <a:t>16 </a:t>
            </a:r>
            <a:r>
              <a:rPr lang="en-US" altLang="zh-CN" spc="-260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lang="en-US" altLang="zh-CN" spc="145" dirty="0">
                <a:solidFill>
                  <a:srgbClr val="231F20"/>
                </a:solidFill>
                <a:latin typeface="Arial"/>
                <a:cs typeface="Arial"/>
              </a:rPr>
              <a:t>times </a:t>
            </a:r>
            <a:r>
              <a:rPr lang="en-US" altLang="zh-CN" spc="-260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lang="en-US" altLang="zh-CN" spc="80" dirty="0">
                <a:solidFill>
                  <a:srgbClr val="231F20"/>
                </a:solidFill>
                <a:latin typeface="Arial"/>
                <a:cs typeface="Arial"/>
              </a:rPr>
              <a:t>a</a:t>
            </a:r>
            <a:r>
              <a:rPr lang="en-US" altLang="zh-CN" spc="-30" dirty="0">
                <a:solidFill>
                  <a:srgbClr val="231F20"/>
                </a:solidFill>
                <a:latin typeface="Arial"/>
                <a:cs typeface="Arial"/>
              </a:rPr>
              <a:t>s </a:t>
            </a:r>
            <a:r>
              <a:rPr lang="en-US" altLang="zh-CN" spc="-275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lang="en-US" altLang="zh-CN" spc="110" dirty="0">
                <a:solidFill>
                  <a:srgbClr val="231F20"/>
                </a:solidFill>
                <a:latin typeface="Arial"/>
                <a:cs typeface="Arial"/>
              </a:rPr>
              <a:t>l</a:t>
            </a:r>
            <a:r>
              <a:rPr lang="en-US" altLang="zh-CN" spc="5" dirty="0">
                <a:solidFill>
                  <a:srgbClr val="231F20"/>
                </a:solidFill>
                <a:latin typeface="Arial"/>
                <a:cs typeface="Arial"/>
              </a:rPr>
              <a:t>a</a:t>
            </a:r>
            <a:r>
              <a:rPr lang="en-US" altLang="zh-CN" spc="175" dirty="0">
                <a:solidFill>
                  <a:srgbClr val="231F20"/>
                </a:solidFill>
                <a:latin typeface="Arial"/>
                <a:cs typeface="Arial"/>
              </a:rPr>
              <a:t>r</a:t>
            </a:r>
            <a:r>
              <a:rPr lang="en-US" altLang="zh-CN" spc="95" dirty="0">
                <a:solidFill>
                  <a:srgbClr val="231F20"/>
                </a:solidFill>
                <a:latin typeface="Arial"/>
                <a:cs typeface="Arial"/>
              </a:rPr>
              <a:t>ge.</a:t>
            </a:r>
            <a:endParaRPr lang="en-US" altLang="zh-CN" dirty="0">
              <a:latin typeface="Arial"/>
              <a:cs typeface="Arial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4136791" y="375406"/>
            <a:ext cx="4769084" cy="1258012"/>
            <a:chOff x="4136791" y="375406"/>
            <a:chExt cx="4769084" cy="1258012"/>
          </a:xfrm>
        </p:grpSpPr>
        <p:grpSp>
          <p:nvGrpSpPr>
            <p:cNvPr id="5" name="组合 4"/>
            <p:cNvGrpSpPr/>
            <p:nvPr/>
          </p:nvGrpSpPr>
          <p:grpSpPr>
            <a:xfrm>
              <a:off x="4136791" y="375406"/>
              <a:ext cx="4769084" cy="1059592"/>
              <a:chOff x="4136791" y="375406"/>
              <a:chExt cx="4769084" cy="1059592"/>
            </a:xfrm>
          </p:grpSpPr>
          <p:pic>
            <p:nvPicPr>
              <p:cNvPr id="10" name="图片 9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29076"/>
              <a:stretch/>
            </p:blipFill>
            <p:spPr>
              <a:xfrm>
                <a:off x="4136791" y="375406"/>
                <a:ext cx="4769084" cy="929355"/>
              </a:xfrm>
              <a:prstGeom prst="rect">
                <a:avLst/>
              </a:prstGeom>
            </p:spPr>
          </p:pic>
          <p:pic>
            <p:nvPicPr>
              <p:cNvPr id="11" name="图片 10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7858" r="25365" b="29076"/>
              <a:stretch/>
            </p:blipFill>
            <p:spPr>
              <a:xfrm flipH="1" flipV="1">
                <a:off x="6886574" y="505643"/>
                <a:ext cx="800101" cy="929355"/>
              </a:xfrm>
              <a:prstGeom prst="rect">
                <a:avLst/>
              </a:prstGeom>
            </p:spPr>
          </p:pic>
        </p:grpSp>
        <p:sp>
          <p:nvSpPr>
            <p:cNvPr id="6" name="矩形 5"/>
            <p:cNvSpPr/>
            <p:nvPr/>
          </p:nvSpPr>
          <p:spPr>
            <a:xfrm>
              <a:off x="4447363" y="1264086"/>
              <a:ext cx="4172761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pc="150" dirty="0" smtClean="0">
                  <a:solidFill>
                    <a:srgbClr val="231F20"/>
                  </a:solidFill>
                  <a:latin typeface="Arial"/>
                  <a:cs typeface="Arial"/>
                </a:rPr>
                <a:t>0          1        2          3         4</a:t>
              </a:r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56415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Calibri" charset="0"/>
                <a:cs typeface="新細明體" charset="0"/>
              </a:rPr>
              <a:t>Dithering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>
                <a:latin typeface="Cambria" charset="0"/>
                <a:cs typeface="新細明體" charset="0"/>
              </a:rPr>
              <a:t>Ordered  </a:t>
            </a:r>
            <a:r>
              <a:rPr lang="en-US" altLang="zh-TW" dirty="0">
                <a:latin typeface="Cambria" charset="0"/>
                <a:cs typeface="新細明體" charset="0"/>
              </a:rPr>
              <a:t>dither (</a:t>
            </a:r>
            <a:r>
              <a:rPr lang="zh-CN" altLang="en-US" dirty="0">
                <a:latin typeface="Cambria" charset="0"/>
                <a:cs typeface="新細明體" charset="0"/>
              </a:rPr>
              <a:t>有序抖动</a:t>
            </a:r>
            <a:r>
              <a:rPr lang="en-US" altLang="zh-CN" dirty="0">
                <a:latin typeface="Cambria" charset="0"/>
                <a:cs typeface="新細明體" charset="0"/>
              </a:rPr>
              <a:t>) </a:t>
            </a:r>
            <a:endParaRPr lang="en-US" altLang="zh-CN" dirty="0" smtClean="0">
              <a:latin typeface="Cambria" charset="0"/>
              <a:cs typeface="新細明體" charset="0"/>
            </a:endParaRPr>
          </a:p>
          <a:p>
            <a:pPr lvl="1"/>
            <a:r>
              <a:rPr lang="en-US" altLang="zh-CN" sz="1800" dirty="0">
                <a:latin typeface="Cambria" charset="0"/>
                <a:ea typeface="PMingLiU" charset="0"/>
                <a:cs typeface="新細明體" charset="0"/>
              </a:rPr>
              <a:t>turning  on  the  printer  output bit  for  a  pixel  if the  intensity  level  is  greater  than  the particular  matrix  element  just  at  that  pixel  </a:t>
            </a:r>
            <a:r>
              <a:rPr lang="en-US" altLang="zh-CN" sz="1800" dirty="0" smtClean="0">
                <a:latin typeface="Cambria" charset="0"/>
                <a:ea typeface="PMingLiU" charset="0"/>
                <a:cs typeface="新細明體" charset="0"/>
              </a:rPr>
              <a:t>position</a:t>
            </a:r>
            <a:endParaRPr lang="en-US" altLang="zh-TW" sz="2400" dirty="0" smtClean="0">
              <a:latin typeface="Cambria" charset="0"/>
              <a:cs typeface="新細明體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pPr/>
              <a:t>34</a:t>
            </a:fld>
            <a:endParaRPr lang="zh-CN" altLang="en-US" dirty="0"/>
          </a:p>
        </p:txBody>
      </p:sp>
      <p:graphicFrame>
        <p:nvGraphicFramePr>
          <p:cNvPr id="10" name="object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7559810"/>
              </p:ext>
            </p:extLst>
          </p:nvPr>
        </p:nvGraphicFramePr>
        <p:xfrm>
          <a:off x="2777046" y="2513238"/>
          <a:ext cx="1917978" cy="129017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423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66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73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4163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41070">
                <a:tc>
                  <a:txBody>
                    <a:bodyPr/>
                    <a:lstStyle/>
                    <a:p>
                      <a:pPr marL="183515">
                        <a:lnSpc>
                          <a:spcPct val="100000"/>
                        </a:lnSpc>
                      </a:pPr>
                      <a:r>
                        <a:rPr sz="1950" dirty="0" smtClean="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1950" dirty="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57810">
                        <a:lnSpc>
                          <a:spcPct val="100000"/>
                        </a:lnSpc>
                      </a:pPr>
                      <a:r>
                        <a:rPr sz="1950" dirty="0" smtClean="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8</a:t>
                      </a:r>
                      <a:endParaRPr sz="195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57810">
                        <a:lnSpc>
                          <a:spcPct val="100000"/>
                        </a:lnSpc>
                      </a:pPr>
                      <a:r>
                        <a:rPr sz="1950" dirty="0" smtClean="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2</a:t>
                      </a:r>
                      <a:endParaRPr sz="195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01600">
                        <a:lnSpc>
                          <a:spcPct val="100000"/>
                        </a:lnSpc>
                      </a:pPr>
                      <a:r>
                        <a:rPr sz="1950" spc="-5" dirty="0" smtClean="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1</a:t>
                      </a:r>
                      <a:r>
                        <a:rPr sz="1950" spc="0" dirty="0" smtClean="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195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3262">
                <a:tc>
                  <a:txBody>
                    <a:bodyPr/>
                    <a:lstStyle/>
                    <a:p>
                      <a:pPr marL="25400">
                        <a:lnSpc>
                          <a:spcPct val="100000"/>
                        </a:lnSpc>
                      </a:pPr>
                      <a:r>
                        <a:rPr sz="1950" spc="-5" dirty="0" smtClean="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12</a:t>
                      </a:r>
                      <a:endParaRPr sz="195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57810">
                        <a:lnSpc>
                          <a:spcPct val="100000"/>
                        </a:lnSpc>
                      </a:pPr>
                      <a:r>
                        <a:rPr sz="1950" dirty="0" smtClean="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4</a:t>
                      </a:r>
                      <a:endParaRPr sz="195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00965">
                        <a:lnSpc>
                          <a:spcPct val="100000"/>
                        </a:lnSpc>
                      </a:pPr>
                      <a:r>
                        <a:rPr sz="1950" spc="-5" dirty="0" smtClean="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1</a:t>
                      </a:r>
                      <a:r>
                        <a:rPr sz="1950" spc="0" dirty="0" smtClean="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4</a:t>
                      </a:r>
                      <a:endParaRPr sz="195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58445">
                        <a:lnSpc>
                          <a:spcPct val="100000"/>
                        </a:lnSpc>
                      </a:pPr>
                      <a:r>
                        <a:rPr sz="1950" dirty="0" smtClean="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6</a:t>
                      </a:r>
                      <a:endParaRPr sz="195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4018">
                <a:tc>
                  <a:txBody>
                    <a:bodyPr/>
                    <a:lstStyle/>
                    <a:p>
                      <a:pPr marL="183515">
                        <a:lnSpc>
                          <a:spcPct val="100000"/>
                        </a:lnSpc>
                      </a:pPr>
                      <a:r>
                        <a:rPr sz="1950" dirty="0" smtClean="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3</a:t>
                      </a:r>
                      <a:endParaRPr sz="195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00965">
                        <a:lnSpc>
                          <a:spcPct val="100000"/>
                        </a:lnSpc>
                      </a:pPr>
                      <a:r>
                        <a:rPr sz="1950" spc="-5" dirty="0" smtClean="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1</a:t>
                      </a:r>
                      <a:r>
                        <a:rPr sz="1950" spc="0" dirty="0" smtClean="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195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57810">
                        <a:lnSpc>
                          <a:spcPct val="100000"/>
                        </a:lnSpc>
                      </a:pPr>
                      <a:r>
                        <a:rPr sz="1950" dirty="0" smtClean="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1950" dirty="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58445">
                        <a:lnSpc>
                          <a:spcPct val="100000"/>
                        </a:lnSpc>
                      </a:pPr>
                      <a:r>
                        <a:rPr sz="1950" dirty="0" smtClean="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9</a:t>
                      </a:r>
                      <a:endParaRPr sz="195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1826">
                <a:tc>
                  <a:txBody>
                    <a:bodyPr/>
                    <a:lstStyle/>
                    <a:p>
                      <a:pPr marL="25400">
                        <a:lnSpc>
                          <a:spcPct val="100000"/>
                        </a:lnSpc>
                      </a:pPr>
                      <a:r>
                        <a:rPr sz="1950" spc="-5" dirty="0" smtClean="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15</a:t>
                      </a:r>
                      <a:endParaRPr sz="195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57810">
                        <a:lnSpc>
                          <a:spcPct val="100000"/>
                        </a:lnSpc>
                      </a:pPr>
                      <a:r>
                        <a:rPr sz="1950" dirty="0" smtClean="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7</a:t>
                      </a:r>
                      <a:endParaRPr sz="195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00965">
                        <a:lnSpc>
                          <a:spcPct val="100000"/>
                        </a:lnSpc>
                      </a:pPr>
                      <a:r>
                        <a:rPr sz="1950" spc="-5" dirty="0" smtClean="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1</a:t>
                      </a:r>
                      <a:r>
                        <a:rPr sz="1950" spc="0" dirty="0" smtClean="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3</a:t>
                      </a:r>
                      <a:endParaRPr sz="195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58445">
                        <a:lnSpc>
                          <a:spcPct val="100000"/>
                        </a:lnSpc>
                      </a:pPr>
                      <a:r>
                        <a:rPr sz="1950" dirty="0" smtClean="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5</a:t>
                      </a:r>
                      <a:endParaRPr sz="1950" dirty="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1" name="左中括号 10"/>
          <p:cNvSpPr/>
          <p:nvPr/>
        </p:nvSpPr>
        <p:spPr>
          <a:xfrm>
            <a:off x="2580640" y="2513137"/>
            <a:ext cx="228600" cy="1204609"/>
          </a:xfrm>
          <a:prstGeom prst="leftBracket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左中括号 11"/>
          <p:cNvSpPr/>
          <p:nvPr/>
        </p:nvSpPr>
        <p:spPr>
          <a:xfrm flipH="1">
            <a:off x="4705337" y="2504670"/>
            <a:ext cx="228600" cy="1204609"/>
          </a:xfrm>
          <a:prstGeom prst="leftBracket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13" name="表格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4766181"/>
              </p:ext>
            </p:extLst>
          </p:nvPr>
        </p:nvGraphicFramePr>
        <p:xfrm>
          <a:off x="172721" y="3803414"/>
          <a:ext cx="4114800" cy="2966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333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3340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2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3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00B0F0"/>
                          </a:solidFill>
                        </a:rPr>
                        <a:t>4</a:t>
                      </a:r>
                      <a:endParaRPr lang="zh-CN" altLang="en-US" dirty="0">
                        <a:solidFill>
                          <a:srgbClr val="00B0F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00B0F0"/>
                          </a:solidFill>
                        </a:rPr>
                        <a:t>5</a:t>
                      </a:r>
                      <a:endParaRPr lang="zh-CN" altLang="en-US" dirty="0">
                        <a:solidFill>
                          <a:srgbClr val="00B0F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00B0F0"/>
                          </a:solidFill>
                        </a:rPr>
                        <a:t>6</a:t>
                      </a:r>
                      <a:endParaRPr lang="zh-CN" altLang="en-US" dirty="0">
                        <a:solidFill>
                          <a:srgbClr val="00B0F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00B0F0"/>
                          </a:solidFill>
                        </a:rPr>
                        <a:t>7</a:t>
                      </a:r>
                      <a:endParaRPr lang="zh-CN" altLang="en-US" dirty="0">
                        <a:solidFill>
                          <a:srgbClr val="00B0F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6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7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8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9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00B0F0"/>
                          </a:solidFill>
                        </a:rPr>
                        <a:t>10</a:t>
                      </a:r>
                      <a:endParaRPr lang="zh-CN" altLang="en-US" dirty="0">
                        <a:solidFill>
                          <a:srgbClr val="00B0F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00B0F0"/>
                          </a:solidFill>
                        </a:rPr>
                        <a:t>11</a:t>
                      </a:r>
                      <a:endParaRPr lang="zh-CN" altLang="en-US" dirty="0">
                        <a:solidFill>
                          <a:srgbClr val="00B0F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00B0F0"/>
                          </a:solidFill>
                        </a:rPr>
                        <a:t>9</a:t>
                      </a:r>
                      <a:endParaRPr lang="zh-CN" altLang="en-US" dirty="0">
                        <a:solidFill>
                          <a:srgbClr val="00B0F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00B0F0"/>
                          </a:solidFill>
                        </a:rPr>
                        <a:t>10</a:t>
                      </a:r>
                      <a:endParaRPr lang="zh-CN" altLang="en-US" dirty="0">
                        <a:solidFill>
                          <a:srgbClr val="00B0F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12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13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14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15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00B0F0"/>
                          </a:solidFill>
                        </a:rPr>
                        <a:t>16</a:t>
                      </a:r>
                      <a:endParaRPr lang="zh-CN" altLang="en-US" dirty="0">
                        <a:solidFill>
                          <a:srgbClr val="00B0F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00B0F0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rgbClr val="00B0F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00B0F0"/>
                          </a:solidFill>
                        </a:rPr>
                        <a:t>1</a:t>
                      </a:r>
                      <a:endParaRPr lang="zh-CN" altLang="en-US" dirty="0">
                        <a:solidFill>
                          <a:srgbClr val="00B0F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00B0F0"/>
                          </a:solidFill>
                        </a:rPr>
                        <a:t>2</a:t>
                      </a:r>
                      <a:endParaRPr lang="zh-CN" altLang="en-US" dirty="0">
                        <a:solidFill>
                          <a:srgbClr val="00B0F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2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3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4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00B0F0"/>
                          </a:solidFill>
                        </a:rPr>
                        <a:t>5</a:t>
                      </a:r>
                      <a:endParaRPr lang="zh-CN" altLang="en-US" dirty="0">
                        <a:solidFill>
                          <a:srgbClr val="00B0F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00B0F0"/>
                          </a:solidFill>
                        </a:rPr>
                        <a:t>6</a:t>
                      </a:r>
                      <a:endParaRPr lang="zh-CN" altLang="en-US" dirty="0">
                        <a:solidFill>
                          <a:srgbClr val="00B0F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00B0F0"/>
                          </a:solidFill>
                        </a:rPr>
                        <a:t>3</a:t>
                      </a:r>
                      <a:endParaRPr lang="zh-CN" altLang="en-US" dirty="0">
                        <a:solidFill>
                          <a:srgbClr val="00B0F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00B0F0"/>
                          </a:solidFill>
                        </a:rPr>
                        <a:t>4</a:t>
                      </a:r>
                      <a:endParaRPr lang="zh-CN" altLang="en-US" dirty="0">
                        <a:solidFill>
                          <a:srgbClr val="00B0F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00B050"/>
                          </a:solidFill>
                        </a:rPr>
                        <a:t>7</a:t>
                      </a:r>
                      <a:endParaRPr lang="zh-CN" altLang="en-US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00B050"/>
                          </a:solidFill>
                        </a:rPr>
                        <a:t>8</a:t>
                      </a:r>
                      <a:endParaRPr lang="zh-CN" altLang="en-US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00B050"/>
                          </a:solidFill>
                        </a:rPr>
                        <a:t>9</a:t>
                      </a:r>
                      <a:endParaRPr lang="zh-CN" altLang="en-US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00B050"/>
                          </a:solidFill>
                        </a:rPr>
                        <a:t>10</a:t>
                      </a:r>
                      <a:endParaRPr lang="zh-CN" altLang="en-US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8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00B050"/>
                          </a:solidFill>
                        </a:rPr>
                        <a:t>13</a:t>
                      </a:r>
                      <a:endParaRPr lang="zh-CN" altLang="en-US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00B050"/>
                          </a:solidFill>
                        </a:rPr>
                        <a:t>14</a:t>
                      </a:r>
                      <a:endParaRPr lang="zh-CN" altLang="en-US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00B050"/>
                          </a:solidFill>
                        </a:rPr>
                        <a:t>15</a:t>
                      </a:r>
                      <a:endParaRPr lang="zh-CN" altLang="en-US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00B050"/>
                          </a:solidFill>
                        </a:rPr>
                        <a:t>16</a:t>
                      </a:r>
                      <a:endParaRPr lang="zh-CN" altLang="en-US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00B050"/>
                          </a:solidFill>
                        </a:rPr>
                        <a:t>2</a:t>
                      </a:r>
                      <a:endParaRPr lang="zh-CN" altLang="en-US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00B050"/>
                          </a:solidFill>
                        </a:rPr>
                        <a:t>3</a:t>
                      </a:r>
                      <a:endParaRPr lang="zh-CN" altLang="en-US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00B050"/>
                          </a:solidFill>
                        </a:rPr>
                        <a:t>4</a:t>
                      </a:r>
                      <a:endParaRPr lang="zh-CN" altLang="en-US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00B050"/>
                          </a:solidFill>
                        </a:rPr>
                        <a:t>5</a:t>
                      </a:r>
                      <a:endParaRPr lang="zh-CN" altLang="en-US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12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00B050"/>
                          </a:solidFill>
                        </a:rPr>
                        <a:t>8</a:t>
                      </a:r>
                      <a:endParaRPr lang="zh-CN" altLang="en-US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00B050"/>
                          </a:solidFill>
                        </a:rPr>
                        <a:t>9</a:t>
                      </a:r>
                      <a:endParaRPr lang="zh-CN" altLang="en-US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00B050"/>
                          </a:solidFill>
                        </a:rPr>
                        <a:t>10</a:t>
                      </a:r>
                      <a:endParaRPr lang="zh-CN" altLang="en-US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00B050"/>
                          </a:solidFill>
                        </a:rPr>
                        <a:t>11</a:t>
                      </a:r>
                      <a:endParaRPr lang="zh-CN" altLang="en-US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15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14" name="表格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2447145"/>
              </p:ext>
            </p:extLst>
          </p:nvPr>
        </p:nvGraphicFramePr>
        <p:xfrm>
          <a:off x="4820920" y="3802864"/>
          <a:ext cx="4114800" cy="2966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239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39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46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1856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7203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7576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6243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00B0F0"/>
                          </a:solidFill>
                        </a:rPr>
                        <a:t>1</a:t>
                      </a:r>
                      <a:endParaRPr lang="zh-CN" altLang="en-US" dirty="0">
                        <a:solidFill>
                          <a:srgbClr val="00B0F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00B0F0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rgbClr val="00B0F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00B0F0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rgbClr val="00B0F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00B0F0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rgbClr val="00B0F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00B0F0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rgbClr val="00B0F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00B0F0"/>
                          </a:solidFill>
                        </a:rPr>
                        <a:t>1</a:t>
                      </a:r>
                      <a:endParaRPr lang="zh-CN" altLang="en-US" dirty="0">
                        <a:solidFill>
                          <a:srgbClr val="00B0F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00B0F0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rgbClr val="00B0F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00B0F0"/>
                          </a:solidFill>
                        </a:rPr>
                        <a:t>1</a:t>
                      </a:r>
                      <a:endParaRPr lang="zh-CN" altLang="en-US" dirty="0">
                        <a:solidFill>
                          <a:srgbClr val="00B0F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00B0F0"/>
                          </a:solidFill>
                        </a:rPr>
                        <a:t>1</a:t>
                      </a:r>
                      <a:endParaRPr lang="zh-CN" altLang="en-US" dirty="0">
                        <a:solidFill>
                          <a:srgbClr val="00B0F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00B0F0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rgbClr val="00B0F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00B0F0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rgbClr val="00B0F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00B0F0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rgbClr val="00B0F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00B0F0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rgbClr val="00B0F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00B0F0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rgbClr val="00B0F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00B0F0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rgbClr val="00B0F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00B0F0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rgbClr val="00B0F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00B050"/>
                          </a:solidFill>
                        </a:rPr>
                        <a:t>1</a:t>
                      </a:r>
                      <a:endParaRPr lang="zh-CN" altLang="en-US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00B050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00B050"/>
                          </a:solidFill>
                        </a:rPr>
                        <a:t>1</a:t>
                      </a:r>
                      <a:endParaRPr lang="zh-CN" altLang="en-US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00B050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00B050"/>
                          </a:solidFill>
                        </a:rPr>
                        <a:t>1</a:t>
                      </a:r>
                      <a:endParaRPr lang="zh-CN" altLang="en-US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00B050"/>
                          </a:solidFill>
                        </a:rPr>
                        <a:t>1</a:t>
                      </a:r>
                      <a:endParaRPr lang="zh-CN" altLang="en-US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00B050"/>
                          </a:solidFill>
                        </a:rPr>
                        <a:t>1</a:t>
                      </a:r>
                      <a:endParaRPr lang="zh-CN" altLang="en-US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00B050"/>
                          </a:solidFill>
                        </a:rPr>
                        <a:t>1</a:t>
                      </a:r>
                      <a:endParaRPr lang="zh-CN" altLang="en-US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00B050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00B050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00B050"/>
                          </a:solidFill>
                        </a:rPr>
                        <a:t>1</a:t>
                      </a:r>
                      <a:endParaRPr lang="zh-CN" altLang="en-US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00B050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00B050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00B050"/>
                          </a:solidFill>
                        </a:rPr>
                        <a:t>1</a:t>
                      </a:r>
                      <a:endParaRPr lang="zh-CN" altLang="en-US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00B050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00B050"/>
                          </a:solidFill>
                        </a:rPr>
                        <a:t>1</a:t>
                      </a:r>
                      <a:endParaRPr lang="zh-CN" altLang="en-US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5" name="矩形 14"/>
          <p:cNvSpPr/>
          <p:nvPr/>
        </p:nvSpPr>
        <p:spPr>
          <a:xfrm>
            <a:off x="172721" y="3802864"/>
            <a:ext cx="1981199" cy="14813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4820920" y="3836657"/>
            <a:ext cx="2286000" cy="14813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6782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1.11022E-16 L 0.19705 -0.0025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844" y="-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-1.11111E-6 L 0.21962 -0.00694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972" y="-3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1.11022E-16 L 0.00382 0.19352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1" y="967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-1.11111E-6 L 3.05556E-6 0.18912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4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  <p:bldP spid="16" grpId="0" animBg="1"/>
      <p:bldP spid="16" grpId="1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Calibri" charset="0"/>
                <a:cs typeface="新細明體" charset="0"/>
              </a:rPr>
              <a:t>Algorithm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pPr/>
              <a:t>35</a:t>
            </a:fld>
            <a:endParaRPr lang="zh-CN" altLang="en-US" dirty="0"/>
          </a:p>
        </p:txBody>
      </p:sp>
      <p:sp>
        <p:nvSpPr>
          <p:cNvPr id="6" name="object 4"/>
          <p:cNvSpPr txBox="1"/>
          <p:nvPr/>
        </p:nvSpPr>
        <p:spPr>
          <a:xfrm>
            <a:off x="779526" y="907669"/>
            <a:ext cx="8030209" cy="72009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273050" marR="12700" indent="-260985">
              <a:lnSpc>
                <a:spcPct val="119000"/>
              </a:lnSpc>
              <a:buClr>
                <a:srgbClr val="231F20"/>
              </a:buClr>
              <a:buFont typeface="Arial"/>
              <a:buChar char="•"/>
              <a:tabLst>
                <a:tab pos="273050" algn="l"/>
              </a:tabLst>
            </a:pPr>
            <a:r>
              <a:rPr sz="1950" spc="210" dirty="0" smtClean="0">
                <a:solidFill>
                  <a:srgbClr val="231F20"/>
                </a:solidFill>
                <a:latin typeface="Arial"/>
                <a:cs typeface="Arial"/>
              </a:rPr>
              <a:t>An </a:t>
            </a:r>
            <a:r>
              <a:rPr sz="1950" spc="-225" dirty="0" smtClean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1950" spc="110" dirty="0" smtClean="0">
                <a:solidFill>
                  <a:srgbClr val="231F20"/>
                </a:solidFill>
                <a:latin typeface="Arial"/>
                <a:cs typeface="Arial"/>
              </a:rPr>
              <a:t>alg</a:t>
            </a:r>
            <a:r>
              <a:rPr sz="1950" spc="65" dirty="0" smtClean="0">
                <a:solidFill>
                  <a:srgbClr val="231F20"/>
                </a:solidFill>
                <a:latin typeface="Arial"/>
                <a:cs typeface="Arial"/>
              </a:rPr>
              <a:t>o</a:t>
            </a:r>
            <a:r>
              <a:rPr sz="1950" spc="215" dirty="0" smtClean="0">
                <a:solidFill>
                  <a:srgbClr val="231F20"/>
                </a:solidFill>
                <a:latin typeface="Arial"/>
                <a:cs typeface="Arial"/>
              </a:rPr>
              <a:t>rithm </a:t>
            </a:r>
            <a:r>
              <a:rPr sz="1950" spc="-225" dirty="0" smtClean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1950" spc="114" dirty="0" smtClean="0">
                <a:solidFill>
                  <a:srgbClr val="231F20"/>
                </a:solidFill>
                <a:latin typeface="Arial"/>
                <a:cs typeface="Arial"/>
              </a:rPr>
              <a:t>f</a:t>
            </a:r>
            <a:r>
              <a:rPr sz="1950" spc="160" dirty="0" smtClean="0">
                <a:solidFill>
                  <a:srgbClr val="231F20"/>
                </a:solidFill>
                <a:latin typeface="Arial"/>
                <a:cs typeface="Arial"/>
              </a:rPr>
              <a:t>o</a:t>
            </a:r>
            <a:r>
              <a:rPr sz="1950" spc="175" dirty="0" smtClean="0">
                <a:solidFill>
                  <a:srgbClr val="231F20"/>
                </a:solidFill>
                <a:latin typeface="Arial"/>
                <a:cs typeface="Arial"/>
              </a:rPr>
              <a:t>r </a:t>
            </a:r>
            <a:r>
              <a:rPr sz="1950" spc="-220" dirty="0" smtClean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1950" spc="70" dirty="0" smtClean="0">
                <a:solidFill>
                  <a:srgbClr val="231F20"/>
                </a:solidFill>
                <a:latin typeface="Arial"/>
                <a:cs typeface="Arial"/>
              </a:rPr>
              <a:t>o</a:t>
            </a:r>
            <a:r>
              <a:rPr sz="1950" spc="110" dirty="0" smtClean="0">
                <a:solidFill>
                  <a:srgbClr val="231F20"/>
                </a:solidFill>
                <a:latin typeface="Arial"/>
                <a:cs typeface="Arial"/>
              </a:rPr>
              <a:t>rdered </a:t>
            </a:r>
            <a:r>
              <a:rPr sz="1950" spc="-220" dirty="0" smtClean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1950" spc="150" dirty="0" smtClean="0">
                <a:solidFill>
                  <a:srgbClr val="231F20"/>
                </a:solidFill>
                <a:latin typeface="Arial"/>
                <a:cs typeface="Arial"/>
              </a:rPr>
              <a:t>dither, </a:t>
            </a:r>
            <a:r>
              <a:rPr sz="1950" spc="-210" dirty="0" smtClean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1950" spc="215" dirty="0" smtClean="0">
                <a:solidFill>
                  <a:srgbClr val="231F20"/>
                </a:solidFill>
                <a:latin typeface="Arial"/>
                <a:cs typeface="Arial"/>
              </a:rPr>
              <a:t>with </a:t>
            </a:r>
            <a:r>
              <a:rPr sz="1950" spc="-220" dirty="0" smtClean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1950" i="1" spc="290" dirty="0" smtClean="0">
                <a:solidFill>
                  <a:srgbClr val="231F20"/>
                </a:solidFill>
                <a:latin typeface="Times New Roman"/>
                <a:cs typeface="Times New Roman"/>
              </a:rPr>
              <a:t>n</a:t>
            </a:r>
            <a:r>
              <a:rPr sz="1950" i="1" spc="-5" dirty="0" smtClean="0">
                <a:solidFill>
                  <a:srgbClr val="231F20"/>
                </a:solidFill>
                <a:latin typeface="Times New Roman"/>
                <a:cs typeface="Times New Roman"/>
              </a:rPr>
              <a:t> </a:t>
            </a:r>
            <a:r>
              <a:rPr sz="1950" i="1" spc="484" dirty="0" smtClean="0">
                <a:solidFill>
                  <a:srgbClr val="231F20"/>
                </a:solidFill>
                <a:latin typeface="Arial"/>
                <a:cs typeface="Arial"/>
              </a:rPr>
              <a:t>×</a:t>
            </a:r>
            <a:r>
              <a:rPr sz="1950" i="1" spc="-60" dirty="0" smtClean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1950" i="1" spc="290" dirty="0" smtClean="0">
                <a:solidFill>
                  <a:srgbClr val="231F20"/>
                </a:solidFill>
                <a:latin typeface="Times New Roman"/>
                <a:cs typeface="Times New Roman"/>
              </a:rPr>
              <a:t>n </a:t>
            </a:r>
            <a:r>
              <a:rPr sz="1950" i="1" spc="-120" dirty="0" smtClean="0">
                <a:solidFill>
                  <a:srgbClr val="231F20"/>
                </a:solidFill>
                <a:latin typeface="Times New Roman"/>
                <a:cs typeface="Times New Roman"/>
              </a:rPr>
              <a:t> </a:t>
            </a:r>
            <a:r>
              <a:rPr sz="1950" spc="150" dirty="0" smtClean="0">
                <a:solidFill>
                  <a:srgbClr val="231F20"/>
                </a:solidFill>
                <a:latin typeface="Arial"/>
                <a:cs typeface="Arial"/>
              </a:rPr>
              <a:t>dither </a:t>
            </a:r>
            <a:r>
              <a:rPr sz="1950" spc="-229" dirty="0" smtClean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1950" spc="180" dirty="0" smtClean="0">
                <a:solidFill>
                  <a:srgbClr val="231F20"/>
                </a:solidFill>
                <a:latin typeface="Arial"/>
                <a:cs typeface="Arial"/>
              </a:rPr>
              <a:t>matrix, </a:t>
            </a:r>
            <a:r>
              <a:rPr sz="1950" spc="-235" dirty="0" smtClean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1950" spc="40" dirty="0" smtClean="0">
                <a:solidFill>
                  <a:srgbClr val="231F20"/>
                </a:solidFill>
                <a:latin typeface="Arial"/>
                <a:cs typeface="Arial"/>
              </a:rPr>
              <a:t>is</a:t>
            </a:r>
            <a:r>
              <a:rPr sz="1950" spc="30" dirty="0" smtClean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1950" spc="20" dirty="0" smtClean="0">
                <a:solidFill>
                  <a:srgbClr val="231F20"/>
                </a:solidFill>
                <a:latin typeface="Arial"/>
                <a:cs typeface="Arial"/>
              </a:rPr>
              <a:t>as </a:t>
            </a:r>
            <a:r>
              <a:rPr sz="1950" spc="-260" dirty="0" smtClean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1950" spc="130" dirty="0" smtClean="0">
                <a:solidFill>
                  <a:srgbClr val="231F20"/>
                </a:solidFill>
                <a:latin typeface="Arial"/>
                <a:cs typeface="Arial"/>
              </a:rPr>
              <a:t>foll</a:t>
            </a:r>
            <a:r>
              <a:rPr sz="1950" spc="155" dirty="0" smtClean="0">
                <a:solidFill>
                  <a:srgbClr val="231F20"/>
                </a:solidFill>
                <a:latin typeface="Arial"/>
                <a:cs typeface="Arial"/>
              </a:rPr>
              <a:t>o</a:t>
            </a:r>
            <a:r>
              <a:rPr sz="1950" spc="114" dirty="0" smtClean="0">
                <a:solidFill>
                  <a:srgbClr val="231F20"/>
                </a:solidFill>
                <a:latin typeface="Arial"/>
                <a:cs typeface="Arial"/>
              </a:rPr>
              <a:t>ws:</a:t>
            </a:r>
            <a:endParaRPr lang="en-US" sz="1950" spc="114" dirty="0" smtClean="0">
              <a:solidFill>
                <a:srgbClr val="231F20"/>
              </a:solidFill>
              <a:latin typeface="Arial"/>
              <a:cs typeface="Arial"/>
            </a:endParaRPr>
          </a:p>
          <a:p>
            <a:pPr marL="273050" marR="12700" indent="-260985">
              <a:lnSpc>
                <a:spcPct val="119000"/>
              </a:lnSpc>
              <a:buClr>
                <a:srgbClr val="231F20"/>
              </a:buClr>
              <a:buFont typeface="Arial"/>
              <a:buChar char="•"/>
              <a:tabLst>
                <a:tab pos="273050" algn="l"/>
              </a:tabLst>
            </a:pPr>
            <a:r>
              <a:rPr lang="en-US" sz="1950" dirty="0" smtClean="0">
                <a:latin typeface="Arial"/>
                <a:cs typeface="Arial"/>
              </a:rPr>
              <a:t>See </a:t>
            </a:r>
            <a:r>
              <a:rPr lang="en-US" sz="1950" dirty="0" smtClean="0">
                <a:solidFill>
                  <a:srgbClr val="464DD9"/>
                </a:solidFill>
                <a:latin typeface="Arial"/>
                <a:cs typeface="Arial"/>
              </a:rPr>
              <a:t>demo6dither</a:t>
            </a:r>
            <a:endParaRPr sz="1950" dirty="0">
              <a:solidFill>
                <a:srgbClr val="464DD9"/>
              </a:solidFill>
              <a:latin typeface="Arial"/>
              <a:cs typeface="Arial"/>
            </a:endParaRPr>
          </a:p>
        </p:txBody>
      </p:sp>
      <p:sp>
        <p:nvSpPr>
          <p:cNvPr id="7" name="object 5"/>
          <p:cNvSpPr txBox="1"/>
          <p:nvPr/>
        </p:nvSpPr>
        <p:spPr>
          <a:xfrm>
            <a:off x="1040220" y="2052251"/>
            <a:ext cx="3461930" cy="1739264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950" spc="265" dirty="0" smtClean="0">
                <a:solidFill>
                  <a:srgbClr val="231F20"/>
                </a:solidFill>
                <a:latin typeface="Arial"/>
                <a:cs typeface="Arial"/>
              </a:rPr>
              <a:t>B</a:t>
            </a:r>
            <a:r>
              <a:rPr sz="1950" spc="275" dirty="0" smtClean="0">
                <a:solidFill>
                  <a:srgbClr val="231F20"/>
                </a:solidFill>
                <a:latin typeface="Arial"/>
                <a:cs typeface="Arial"/>
              </a:rPr>
              <a:t>E</a:t>
            </a:r>
            <a:r>
              <a:rPr sz="1950" spc="130" dirty="0" smtClean="0">
                <a:solidFill>
                  <a:srgbClr val="231F20"/>
                </a:solidFill>
                <a:latin typeface="Arial"/>
                <a:cs typeface="Arial"/>
              </a:rPr>
              <a:t>GIN</a:t>
            </a:r>
            <a:endParaRPr sz="1950" dirty="0">
              <a:latin typeface="Arial"/>
              <a:cs typeface="Arial"/>
            </a:endParaRPr>
          </a:p>
          <a:p>
            <a:pPr marL="573405">
              <a:lnSpc>
                <a:spcPct val="100000"/>
              </a:lnSpc>
              <a:spcBef>
                <a:spcPts val="445"/>
              </a:spcBef>
            </a:pPr>
            <a:r>
              <a:rPr sz="1950" spc="110" dirty="0" smtClean="0">
                <a:solidFill>
                  <a:srgbClr val="231F20"/>
                </a:solidFill>
                <a:latin typeface="Arial"/>
                <a:cs typeface="Arial"/>
              </a:rPr>
              <a:t>f</a:t>
            </a:r>
            <a:r>
              <a:rPr sz="1950" spc="160" dirty="0" smtClean="0">
                <a:solidFill>
                  <a:srgbClr val="231F20"/>
                </a:solidFill>
                <a:latin typeface="Arial"/>
                <a:cs typeface="Arial"/>
              </a:rPr>
              <a:t>o</a:t>
            </a:r>
            <a:r>
              <a:rPr sz="1950" spc="175" dirty="0" smtClean="0">
                <a:solidFill>
                  <a:srgbClr val="231F20"/>
                </a:solidFill>
                <a:latin typeface="Arial"/>
                <a:cs typeface="Arial"/>
              </a:rPr>
              <a:t>r </a:t>
            </a:r>
            <a:r>
              <a:rPr sz="1950" spc="-254" dirty="0" smtClean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1950" i="1" spc="310" dirty="0" smtClean="0">
                <a:solidFill>
                  <a:srgbClr val="231F20"/>
                </a:solidFill>
                <a:latin typeface="Times New Roman"/>
                <a:cs typeface="Times New Roman"/>
              </a:rPr>
              <a:t>x</a:t>
            </a:r>
            <a:r>
              <a:rPr sz="1950" i="1" spc="100" dirty="0" smtClean="0">
                <a:solidFill>
                  <a:srgbClr val="231F20"/>
                </a:solidFill>
                <a:latin typeface="Times New Roman"/>
                <a:cs typeface="Times New Roman"/>
              </a:rPr>
              <a:t> </a:t>
            </a:r>
            <a:r>
              <a:rPr sz="1950" spc="785" dirty="0" smtClean="0">
                <a:solidFill>
                  <a:srgbClr val="231F20"/>
                </a:solidFill>
                <a:latin typeface="Arial"/>
                <a:cs typeface="Arial"/>
              </a:rPr>
              <a:t>=</a:t>
            </a:r>
            <a:r>
              <a:rPr sz="1950" spc="35" dirty="0" smtClean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1950" spc="150" dirty="0" smtClean="0">
                <a:solidFill>
                  <a:srgbClr val="231F20"/>
                </a:solidFill>
                <a:latin typeface="Arial"/>
                <a:cs typeface="Arial"/>
              </a:rPr>
              <a:t>0 </a:t>
            </a:r>
            <a:r>
              <a:rPr sz="1950" spc="-260" dirty="0" smtClean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1950" spc="350" dirty="0" smtClean="0">
                <a:solidFill>
                  <a:srgbClr val="231F20"/>
                </a:solidFill>
                <a:latin typeface="Arial"/>
                <a:cs typeface="Arial"/>
              </a:rPr>
              <a:t>t</a:t>
            </a:r>
            <a:r>
              <a:rPr sz="1950" spc="150" dirty="0" smtClean="0">
                <a:solidFill>
                  <a:srgbClr val="231F20"/>
                </a:solidFill>
                <a:latin typeface="Arial"/>
                <a:cs typeface="Arial"/>
              </a:rPr>
              <a:t>o </a:t>
            </a:r>
            <a:r>
              <a:rPr sz="1950" spc="-260" dirty="0" smtClean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1950" i="1" spc="310" dirty="0" smtClean="0">
                <a:solidFill>
                  <a:srgbClr val="231F20"/>
                </a:solidFill>
                <a:latin typeface="Times New Roman"/>
                <a:cs typeface="Times New Roman"/>
              </a:rPr>
              <a:t>x</a:t>
            </a:r>
            <a:r>
              <a:rPr sz="2475" i="1" spc="345" baseline="-8417" dirty="0" smtClean="0">
                <a:solidFill>
                  <a:srgbClr val="231F20"/>
                </a:solidFill>
                <a:latin typeface="Times New Roman"/>
                <a:cs typeface="Times New Roman"/>
              </a:rPr>
              <a:t>max</a:t>
            </a:r>
            <a:endParaRPr sz="2475" baseline="-8417" dirty="0">
              <a:latin typeface="Times New Roman"/>
              <a:cs typeface="Times New Roman"/>
            </a:endParaRPr>
          </a:p>
          <a:p>
            <a:pPr marL="1621790" marR="12700" indent="-480695">
              <a:lnSpc>
                <a:spcPts val="2800"/>
              </a:lnSpc>
              <a:spcBef>
                <a:spcPts val="155"/>
              </a:spcBef>
            </a:pPr>
            <a:r>
              <a:rPr sz="1950" spc="110" dirty="0" smtClean="0">
                <a:solidFill>
                  <a:srgbClr val="231F20"/>
                </a:solidFill>
                <a:latin typeface="Arial"/>
                <a:cs typeface="Arial"/>
              </a:rPr>
              <a:t>f</a:t>
            </a:r>
            <a:r>
              <a:rPr sz="1950" spc="160" dirty="0" smtClean="0">
                <a:solidFill>
                  <a:srgbClr val="231F20"/>
                </a:solidFill>
                <a:latin typeface="Arial"/>
                <a:cs typeface="Arial"/>
              </a:rPr>
              <a:t>o</a:t>
            </a:r>
            <a:r>
              <a:rPr sz="1950" spc="175" dirty="0" smtClean="0">
                <a:solidFill>
                  <a:srgbClr val="231F20"/>
                </a:solidFill>
                <a:latin typeface="Arial"/>
                <a:cs typeface="Arial"/>
              </a:rPr>
              <a:t>r </a:t>
            </a:r>
            <a:r>
              <a:rPr sz="1950" spc="-254" dirty="0" smtClean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1950" i="1" spc="170" dirty="0" smtClean="0">
                <a:solidFill>
                  <a:srgbClr val="231F20"/>
                </a:solidFill>
                <a:latin typeface="Times New Roman"/>
                <a:cs typeface="Times New Roman"/>
              </a:rPr>
              <a:t>y</a:t>
            </a:r>
            <a:r>
              <a:rPr sz="1950" i="1" spc="160" dirty="0" smtClean="0">
                <a:solidFill>
                  <a:srgbClr val="231F20"/>
                </a:solidFill>
                <a:latin typeface="Times New Roman"/>
                <a:cs typeface="Times New Roman"/>
              </a:rPr>
              <a:t> </a:t>
            </a:r>
            <a:r>
              <a:rPr sz="1950" spc="785" dirty="0" smtClean="0">
                <a:solidFill>
                  <a:srgbClr val="231F20"/>
                </a:solidFill>
                <a:latin typeface="Arial"/>
                <a:cs typeface="Arial"/>
              </a:rPr>
              <a:t>=</a:t>
            </a:r>
            <a:r>
              <a:rPr sz="1950" spc="45" dirty="0" smtClean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1950" spc="150" dirty="0" smtClean="0">
                <a:solidFill>
                  <a:srgbClr val="231F20"/>
                </a:solidFill>
                <a:latin typeface="Arial"/>
                <a:cs typeface="Arial"/>
              </a:rPr>
              <a:t>0 </a:t>
            </a:r>
            <a:r>
              <a:rPr sz="1950" spc="-260" dirty="0" smtClean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1950" spc="350" dirty="0" smtClean="0">
                <a:solidFill>
                  <a:srgbClr val="231F20"/>
                </a:solidFill>
                <a:latin typeface="Arial"/>
                <a:cs typeface="Arial"/>
              </a:rPr>
              <a:t>t</a:t>
            </a:r>
            <a:r>
              <a:rPr sz="1950" spc="150" dirty="0" smtClean="0">
                <a:solidFill>
                  <a:srgbClr val="231F20"/>
                </a:solidFill>
                <a:latin typeface="Arial"/>
                <a:cs typeface="Arial"/>
              </a:rPr>
              <a:t>o </a:t>
            </a:r>
            <a:r>
              <a:rPr sz="1950" spc="-260" dirty="0" smtClean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1950" i="1" spc="170" dirty="0" smtClean="0">
                <a:solidFill>
                  <a:srgbClr val="231F20"/>
                </a:solidFill>
                <a:latin typeface="Times New Roman"/>
                <a:cs typeface="Times New Roman"/>
              </a:rPr>
              <a:t>y</a:t>
            </a:r>
            <a:r>
              <a:rPr sz="2475" i="1" spc="345" baseline="-8417" dirty="0" smtClean="0">
                <a:solidFill>
                  <a:srgbClr val="231F20"/>
                </a:solidFill>
                <a:latin typeface="Times New Roman"/>
                <a:cs typeface="Times New Roman"/>
              </a:rPr>
              <a:t>max</a:t>
            </a:r>
            <a:r>
              <a:rPr sz="2475" i="1" spc="150" baseline="-8417" dirty="0" smtClean="0">
                <a:solidFill>
                  <a:srgbClr val="231F20"/>
                </a:solidFill>
                <a:latin typeface="Times New Roman"/>
                <a:cs typeface="Times New Roman"/>
              </a:rPr>
              <a:t> </a:t>
            </a:r>
            <a:r>
              <a:rPr sz="1950" i="1" spc="170" dirty="0" smtClean="0">
                <a:solidFill>
                  <a:srgbClr val="231F20"/>
                </a:solidFill>
                <a:latin typeface="Times New Roman"/>
                <a:cs typeface="Times New Roman"/>
              </a:rPr>
              <a:t>i</a:t>
            </a:r>
            <a:r>
              <a:rPr sz="1950" i="1" spc="105" dirty="0" smtClean="0">
                <a:solidFill>
                  <a:srgbClr val="231F20"/>
                </a:solidFill>
                <a:latin typeface="Times New Roman"/>
                <a:cs typeface="Times New Roman"/>
              </a:rPr>
              <a:t> </a:t>
            </a:r>
            <a:r>
              <a:rPr sz="1950" spc="785" dirty="0" smtClean="0">
                <a:solidFill>
                  <a:srgbClr val="231F20"/>
                </a:solidFill>
                <a:latin typeface="Arial"/>
                <a:cs typeface="Arial"/>
              </a:rPr>
              <a:t>=</a:t>
            </a:r>
            <a:r>
              <a:rPr sz="1950" spc="35" dirty="0" smtClean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1950" i="1" spc="310" dirty="0" smtClean="0">
                <a:solidFill>
                  <a:srgbClr val="231F20"/>
                </a:solidFill>
                <a:latin typeface="Times New Roman"/>
                <a:cs typeface="Times New Roman"/>
              </a:rPr>
              <a:t>x </a:t>
            </a:r>
            <a:r>
              <a:rPr sz="1950" i="1" spc="-150" dirty="0" smtClean="0">
                <a:solidFill>
                  <a:srgbClr val="231F20"/>
                </a:solidFill>
                <a:latin typeface="Times New Roman"/>
                <a:cs typeface="Times New Roman"/>
              </a:rPr>
              <a:t> </a:t>
            </a:r>
            <a:r>
              <a:rPr sz="1950" i="1" spc="445" dirty="0" smtClean="0">
                <a:solidFill>
                  <a:srgbClr val="231F20"/>
                </a:solidFill>
                <a:latin typeface="Times New Roman"/>
                <a:cs typeface="Times New Roman"/>
              </a:rPr>
              <a:t>m</a:t>
            </a:r>
            <a:r>
              <a:rPr sz="1950" i="1" spc="35" dirty="0" smtClean="0">
                <a:solidFill>
                  <a:srgbClr val="231F20"/>
                </a:solidFill>
                <a:latin typeface="Times New Roman"/>
                <a:cs typeface="Times New Roman"/>
              </a:rPr>
              <a:t>o</a:t>
            </a:r>
            <a:r>
              <a:rPr sz="1950" i="1" spc="105" dirty="0" smtClean="0">
                <a:solidFill>
                  <a:srgbClr val="231F20"/>
                </a:solidFill>
                <a:latin typeface="Times New Roman"/>
                <a:cs typeface="Times New Roman"/>
              </a:rPr>
              <a:t>d </a:t>
            </a:r>
            <a:r>
              <a:rPr sz="1950" i="1" spc="-150" dirty="0" smtClean="0">
                <a:solidFill>
                  <a:srgbClr val="231F20"/>
                </a:solidFill>
                <a:latin typeface="Times New Roman"/>
                <a:cs typeface="Times New Roman"/>
              </a:rPr>
              <a:t> </a:t>
            </a:r>
            <a:r>
              <a:rPr sz="1950" i="1" spc="290" dirty="0" smtClean="0">
                <a:solidFill>
                  <a:srgbClr val="231F20"/>
                </a:solidFill>
                <a:latin typeface="Times New Roman"/>
                <a:cs typeface="Times New Roman"/>
              </a:rPr>
              <a:t>n</a:t>
            </a:r>
            <a:endParaRPr sz="1950" dirty="0">
              <a:latin typeface="Times New Roman"/>
              <a:cs typeface="Times New Roman"/>
            </a:endParaRPr>
          </a:p>
          <a:p>
            <a:pPr marL="1621790">
              <a:lnSpc>
                <a:spcPct val="100000"/>
              </a:lnSpc>
              <a:spcBef>
                <a:spcPts val="275"/>
              </a:spcBef>
            </a:pPr>
            <a:r>
              <a:rPr sz="1950" i="1" spc="300" dirty="0" smtClean="0">
                <a:solidFill>
                  <a:srgbClr val="231F20"/>
                </a:solidFill>
                <a:latin typeface="Times New Roman"/>
                <a:cs typeface="Times New Roman"/>
              </a:rPr>
              <a:t>j</a:t>
            </a:r>
            <a:r>
              <a:rPr sz="1950" i="1" spc="210" dirty="0" smtClean="0">
                <a:solidFill>
                  <a:srgbClr val="231F20"/>
                </a:solidFill>
                <a:latin typeface="Times New Roman"/>
                <a:cs typeface="Times New Roman"/>
              </a:rPr>
              <a:t> </a:t>
            </a:r>
            <a:r>
              <a:rPr sz="1950" spc="785" dirty="0" smtClean="0">
                <a:solidFill>
                  <a:srgbClr val="231F20"/>
                </a:solidFill>
                <a:latin typeface="Arial"/>
                <a:cs typeface="Arial"/>
              </a:rPr>
              <a:t>=</a:t>
            </a:r>
            <a:r>
              <a:rPr sz="1950" spc="50" dirty="0" smtClean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1950" i="1" spc="170" dirty="0" smtClean="0">
                <a:solidFill>
                  <a:srgbClr val="231F20"/>
                </a:solidFill>
                <a:latin typeface="Times New Roman"/>
                <a:cs typeface="Times New Roman"/>
              </a:rPr>
              <a:t>y </a:t>
            </a:r>
            <a:r>
              <a:rPr sz="1950" i="1" spc="-75" dirty="0" smtClean="0">
                <a:solidFill>
                  <a:srgbClr val="231F20"/>
                </a:solidFill>
                <a:latin typeface="Times New Roman"/>
                <a:cs typeface="Times New Roman"/>
              </a:rPr>
              <a:t> </a:t>
            </a:r>
            <a:r>
              <a:rPr sz="1950" i="1" spc="445" dirty="0" smtClean="0">
                <a:solidFill>
                  <a:srgbClr val="231F20"/>
                </a:solidFill>
                <a:latin typeface="Times New Roman"/>
                <a:cs typeface="Times New Roman"/>
              </a:rPr>
              <a:t>m</a:t>
            </a:r>
            <a:r>
              <a:rPr sz="1950" i="1" spc="35" dirty="0" smtClean="0">
                <a:solidFill>
                  <a:srgbClr val="231F20"/>
                </a:solidFill>
                <a:latin typeface="Times New Roman"/>
                <a:cs typeface="Times New Roman"/>
              </a:rPr>
              <a:t>o</a:t>
            </a:r>
            <a:r>
              <a:rPr sz="1950" i="1" spc="105" dirty="0" smtClean="0">
                <a:solidFill>
                  <a:srgbClr val="231F20"/>
                </a:solidFill>
                <a:latin typeface="Times New Roman"/>
                <a:cs typeface="Times New Roman"/>
              </a:rPr>
              <a:t>d </a:t>
            </a:r>
            <a:r>
              <a:rPr sz="1950" i="1" spc="-150" dirty="0" smtClean="0">
                <a:solidFill>
                  <a:srgbClr val="231F20"/>
                </a:solidFill>
                <a:latin typeface="Times New Roman"/>
                <a:cs typeface="Times New Roman"/>
              </a:rPr>
              <a:t> </a:t>
            </a:r>
            <a:r>
              <a:rPr sz="1950" i="1" spc="290" dirty="0" smtClean="0">
                <a:solidFill>
                  <a:srgbClr val="231F20"/>
                </a:solidFill>
                <a:latin typeface="Times New Roman"/>
                <a:cs typeface="Times New Roman"/>
              </a:rPr>
              <a:t>n</a:t>
            </a:r>
            <a:endParaRPr sz="1950" dirty="0">
              <a:latin typeface="Times New Roman"/>
              <a:cs typeface="Times New Roman"/>
            </a:endParaRPr>
          </a:p>
        </p:txBody>
      </p:sp>
      <p:sp>
        <p:nvSpPr>
          <p:cNvPr id="8" name="object 6"/>
          <p:cNvSpPr txBox="1"/>
          <p:nvPr/>
        </p:nvSpPr>
        <p:spPr>
          <a:xfrm>
            <a:off x="5125974" y="2405837"/>
            <a:ext cx="1925066" cy="66357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950" spc="685" dirty="0" smtClean="0">
                <a:solidFill>
                  <a:srgbClr val="231F20"/>
                </a:solidFill>
                <a:latin typeface="Arial"/>
                <a:cs typeface="Arial"/>
              </a:rPr>
              <a:t>/</a:t>
            </a:r>
            <a:r>
              <a:rPr sz="1950" spc="690" dirty="0" smtClean="0">
                <a:solidFill>
                  <a:srgbClr val="231F20"/>
                </a:solidFill>
                <a:latin typeface="Arial"/>
                <a:cs typeface="Arial"/>
              </a:rPr>
              <a:t>/ </a:t>
            </a:r>
            <a:r>
              <a:rPr sz="1950" spc="-260" dirty="0" smtClean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1950" spc="125" dirty="0" smtClean="0">
                <a:solidFill>
                  <a:srgbClr val="231F20"/>
                </a:solidFill>
                <a:latin typeface="Arial"/>
                <a:cs typeface="Arial"/>
              </a:rPr>
              <a:t>columns</a:t>
            </a:r>
            <a:endParaRPr sz="195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45"/>
              </a:spcBef>
            </a:pPr>
            <a:r>
              <a:rPr sz="1950" spc="690" dirty="0" smtClean="0">
                <a:solidFill>
                  <a:srgbClr val="231F20"/>
                </a:solidFill>
                <a:latin typeface="Arial"/>
                <a:cs typeface="Arial"/>
              </a:rPr>
              <a:t>// </a:t>
            </a:r>
            <a:r>
              <a:rPr sz="1950" spc="-250" dirty="0" smtClean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1950" spc="120" dirty="0" smtClean="0">
                <a:solidFill>
                  <a:srgbClr val="231F20"/>
                </a:solidFill>
                <a:latin typeface="Arial"/>
                <a:cs typeface="Arial"/>
              </a:rPr>
              <a:t>r</a:t>
            </a:r>
            <a:r>
              <a:rPr sz="1950" spc="130" dirty="0" smtClean="0">
                <a:solidFill>
                  <a:srgbClr val="231F20"/>
                </a:solidFill>
                <a:latin typeface="Arial"/>
                <a:cs typeface="Arial"/>
              </a:rPr>
              <a:t>o</a:t>
            </a:r>
            <a:r>
              <a:rPr sz="1950" spc="105" dirty="0" smtClean="0">
                <a:solidFill>
                  <a:srgbClr val="231F20"/>
                </a:solidFill>
                <a:latin typeface="Arial"/>
                <a:cs typeface="Arial"/>
              </a:rPr>
              <a:t>ws</a:t>
            </a:r>
            <a:endParaRPr sz="1950" dirty="0">
              <a:latin typeface="Arial"/>
              <a:cs typeface="Arial"/>
            </a:endParaRPr>
          </a:p>
        </p:txBody>
      </p:sp>
      <p:sp>
        <p:nvSpPr>
          <p:cNvPr id="9" name="object 7"/>
          <p:cNvSpPr txBox="1"/>
          <p:nvPr/>
        </p:nvSpPr>
        <p:spPr>
          <a:xfrm>
            <a:off x="1040998" y="3823343"/>
            <a:ext cx="7336790" cy="243649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621155">
              <a:lnSpc>
                <a:spcPct val="100000"/>
              </a:lnSpc>
            </a:pPr>
            <a:r>
              <a:rPr sz="1950" spc="685" dirty="0" smtClean="0">
                <a:solidFill>
                  <a:srgbClr val="231F20"/>
                </a:solidFill>
                <a:latin typeface="Arial"/>
                <a:cs typeface="Arial"/>
              </a:rPr>
              <a:t>/</a:t>
            </a:r>
            <a:r>
              <a:rPr sz="1950" spc="690" dirty="0" smtClean="0">
                <a:solidFill>
                  <a:srgbClr val="231F20"/>
                </a:solidFill>
                <a:latin typeface="Arial"/>
                <a:cs typeface="Arial"/>
              </a:rPr>
              <a:t>/ </a:t>
            </a:r>
            <a:r>
              <a:rPr sz="1950" spc="-250" dirty="0" smtClean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1950" i="1" spc="405" dirty="0" smtClean="0">
                <a:solidFill>
                  <a:srgbClr val="231F20"/>
                </a:solidFill>
                <a:latin typeface="Times New Roman"/>
                <a:cs typeface="Times New Roman"/>
              </a:rPr>
              <a:t>I</a:t>
            </a:r>
            <a:r>
              <a:rPr sz="1950" spc="305" dirty="0" smtClean="0">
                <a:solidFill>
                  <a:srgbClr val="231F20"/>
                </a:solidFill>
                <a:latin typeface="Arial"/>
                <a:cs typeface="Arial"/>
              </a:rPr>
              <a:t>(</a:t>
            </a:r>
            <a:r>
              <a:rPr sz="1950" i="1" spc="200" dirty="0" smtClean="0">
                <a:solidFill>
                  <a:srgbClr val="231F20"/>
                </a:solidFill>
                <a:latin typeface="Times New Roman"/>
                <a:cs typeface="Times New Roman"/>
              </a:rPr>
              <a:t>x,</a:t>
            </a:r>
            <a:r>
              <a:rPr sz="1950" i="1" spc="-140" dirty="0" smtClean="0">
                <a:solidFill>
                  <a:srgbClr val="231F20"/>
                </a:solidFill>
                <a:latin typeface="Times New Roman"/>
                <a:cs typeface="Times New Roman"/>
              </a:rPr>
              <a:t> </a:t>
            </a:r>
            <a:r>
              <a:rPr sz="1950" i="1" spc="245" dirty="0" smtClean="0">
                <a:solidFill>
                  <a:srgbClr val="231F20"/>
                </a:solidFill>
                <a:latin typeface="Times New Roman"/>
                <a:cs typeface="Times New Roman"/>
              </a:rPr>
              <a:t>y</a:t>
            </a:r>
            <a:r>
              <a:rPr sz="1950" spc="310" dirty="0" smtClean="0">
                <a:solidFill>
                  <a:srgbClr val="231F20"/>
                </a:solidFill>
                <a:latin typeface="Arial"/>
                <a:cs typeface="Arial"/>
              </a:rPr>
              <a:t>) </a:t>
            </a:r>
            <a:r>
              <a:rPr sz="1950" spc="-265" dirty="0" smtClean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1950" spc="110" dirty="0" smtClean="0">
                <a:solidFill>
                  <a:srgbClr val="231F20"/>
                </a:solidFill>
                <a:latin typeface="Arial"/>
                <a:cs typeface="Arial"/>
              </a:rPr>
              <a:t>i</a:t>
            </a:r>
            <a:r>
              <a:rPr sz="1950" spc="-30" dirty="0" smtClean="0">
                <a:solidFill>
                  <a:srgbClr val="231F20"/>
                </a:solidFill>
                <a:latin typeface="Arial"/>
                <a:cs typeface="Arial"/>
              </a:rPr>
              <a:t>s </a:t>
            </a:r>
            <a:r>
              <a:rPr sz="1950" spc="-260" dirty="0" smtClean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1950" spc="350" dirty="0" smtClean="0">
                <a:solidFill>
                  <a:srgbClr val="231F20"/>
                </a:solidFill>
                <a:latin typeface="Arial"/>
                <a:cs typeface="Arial"/>
              </a:rPr>
              <a:t>t</a:t>
            </a:r>
            <a:r>
              <a:rPr sz="1950" spc="70" dirty="0" smtClean="0">
                <a:solidFill>
                  <a:srgbClr val="231F20"/>
                </a:solidFill>
                <a:latin typeface="Arial"/>
                <a:cs typeface="Arial"/>
              </a:rPr>
              <a:t>h</a:t>
            </a:r>
            <a:r>
              <a:rPr sz="1950" spc="75" dirty="0" smtClean="0">
                <a:solidFill>
                  <a:srgbClr val="231F20"/>
                </a:solidFill>
                <a:latin typeface="Arial"/>
                <a:cs typeface="Arial"/>
              </a:rPr>
              <a:t>e </a:t>
            </a:r>
            <a:r>
              <a:rPr sz="1950" spc="-265" dirty="0" smtClean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1950" spc="180" dirty="0" smtClean="0">
                <a:solidFill>
                  <a:srgbClr val="231F20"/>
                </a:solidFill>
                <a:latin typeface="Arial"/>
                <a:cs typeface="Arial"/>
              </a:rPr>
              <a:t>input</a:t>
            </a:r>
            <a:r>
              <a:rPr sz="1950" spc="114" dirty="0" smtClean="0">
                <a:solidFill>
                  <a:srgbClr val="231F20"/>
                </a:solidFill>
                <a:latin typeface="Arial"/>
                <a:cs typeface="Arial"/>
              </a:rPr>
              <a:t>, </a:t>
            </a:r>
            <a:r>
              <a:rPr sz="1950" spc="-245" dirty="0" smtClean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1950" i="1" spc="235" dirty="0" smtClean="0">
                <a:solidFill>
                  <a:srgbClr val="231F20"/>
                </a:solidFill>
                <a:latin typeface="Times New Roman"/>
                <a:cs typeface="Times New Roman"/>
              </a:rPr>
              <a:t>O</a:t>
            </a:r>
            <a:r>
              <a:rPr sz="1950" spc="305" dirty="0" smtClean="0">
                <a:solidFill>
                  <a:srgbClr val="231F20"/>
                </a:solidFill>
                <a:latin typeface="Arial"/>
                <a:cs typeface="Arial"/>
              </a:rPr>
              <a:t>(</a:t>
            </a:r>
            <a:r>
              <a:rPr sz="1950" i="1" spc="200" dirty="0" smtClean="0">
                <a:solidFill>
                  <a:srgbClr val="231F20"/>
                </a:solidFill>
                <a:latin typeface="Times New Roman"/>
                <a:cs typeface="Times New Roman"/>
              </a:rPr>
              <a:t>x,</a:t>
            </a:r>
            <a:r>
              <a:rPr sz="1950" i="1" spc="-140" dirty="0" smtClean="0">
                <a:solidFill>
                  <a:srgbClr val="231F20"/>
                </a:solidFill>
                <a:latin typeface="Times New Roman"/>
                <a:cs typeface="Times New Roman"/>
              </a:rPr>
              <a:t> </a:t>
            </a:r>
            <a:r>
              <a:rPr sz="1950" i="1" spc="245" dirty="0" smtClean="0">
                <a:solidFill>
                  <a:srgbClr val="231F20"/>
                </a:solidFill>
                <a:latin typeface="Times New Roman"/>
                <a:cs typeface="Times New Roman"/>
              </a:rPr>
              <a:t>y</a:t>
            </a:r>
            <a:r>
              <a:rPr sz="1950" spc="310" dirty="0" smtClean="0">
                <a:solidFill>
                  <a:srgbClr val="231F20"/>
                </a:solidFill>
                <a:latin typeface="Arial"/>
                <a:cs typeface="Arial"/>
              </a:rPr>
              <a:t>) </a:t>
            </a:r>
            <a:r>
              <a:rPr sz="1950" spc="-265" dirty="0" smtClean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1950" spc="110" dirty="0" smtClean="0">
                <a:solidFill>
                  <a:srgbClr val="231F20"/>
                </a:solidFill>
                <a:latin typeface="Arial"/>
                <a:cs typeface="Arial"/>
              </a:rPr>
              <a:t>i</a:t>
            </a:r>
            <a:r>
              <a:rPr sz="1950" spc="-30" dirty="0" smtClean="0">
                <a:solidFill>
                  <a:srgbClr val="231F20"/>
                </a:solidFill>
                <a:latin typeface="Arial"/>
                <a:cs typeface="Arial"/>
              </a:rPr>
              <a:t>s </a:t>
            </a:r>
            <a:r>
              <a:rPr sz="1950" spc="-260" dirty="0" smtClean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1950" spc="350" dirty="0" smtClean="0">
                <a:solidFill>
                  <a:srgbClr val="231F20"/>
                </a:solidFill>
                <a:latin typeface="Arial"/>
                <a:cs typeface="Arial"/>
              </a:rPr>
              <a:t>t</a:t>
            </a:r>
            <a:r>
              <a:rPr sz="1950" spc="70" dirty="0" smtClean="0">
                <a:solidFill>
                  <a:srgbClr val="231F20"/>
                </a:solidFill>
                <a:latin typeface="Arial"/>
                <a:cs typeface="Arial"/>
              </a:rPr>
              <a:t>h</a:t>
            </a:r>
            <a:r>
              <a:rPr sz="1950" spc="75" dirty="0" smtClean="0">
                <a:solidFill>
                  <a:srgbClr val="231F20"/>
                </a:solidFill>
                <a:latin typeface="Arial"/>
                <a:cs typeface="Arial"/>
              </a:rPr>
              <a:t>e </a:t>
            </a:r>
            <a:r>
              <a:rPr sz="1950" spc="-254" dirty="0" smtClean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1950" spc="195" dirty="0" smtClean="0">
                <a:solidFill>
                  <a:srgbClr val="231F20"/>
                </a:solidFill>
                <a:latin typeface="Arial"/>
                <a:cs typeface="Arial"/>
              </a:rPr>
              <a:t>output,</a:t>
            </a:r>
            <a:endParaRPr sz="1950" dirty="0">
              <a:latin typeface="Arial"/>
              <a:cs typeface="Arial"/>
            </a:endParaRPr>
          </a:p>
          <a:p>
            <a:pPr marL="1621790" marR="2495550">
              <a:lnSpc>
                <a:spcPts val="2800"/>
              </a:lnSpc>
              <a:spcBef>
                <a:spcPts val="155"/>
              </a:spcBef>
            </a:pPr>
            <a:r>
              <a:rPr sz="1950" spc="685" dirty="0" smtClean="0">
                <a:solidFill>
                  <a:srgbClr val="231F20"/>
                </a:solidFill>
                <a:latin typeface="Arial"/>
                <a:cs typeface="Arial"/>
              </a:rPr>
              <a:t>//</a:t>
            </a:r>
            <a:r>
              <a:rPr sz="1950" i="1" spc="305" dirty="0" smtClean="0">
                <a:solidFill>
                  <a:srgbClr val="231F20"/>
                </a:solidFill>
                <a:latin typeface="Times New Roman"/>
                <a:cs typeface="Times New Roman"/>
              </a:rPr>
              <a:t>D </a:t>
            </a:r>
            <a:r>
              <a:rPr sz="1950" i="1" spc="-75" dirty="0" smtClean="0">
                <a:solidFill>
                  <a:srgbClr val="231F20"/>
                </a:solidFill>
                <a:latin typeface="Times New Roman"/>
                <a:cs typeface="Times New Roman"/>
              </a:rPr>
              <a:t> </a:t>
            </a:r>
            <a:r>
              <a:rPr sz="1950" spc="40" dirty="0" smtClean="0">
                <a:solidFill>
                  <a:srgbClr val="231F20"/>
                </a:solidFill>
                <a:latin typeface="Arial"/>
                <a:cs typeface="Arial"/>
              </a:rPr>
              <a:t>is </a:t>
            </a:r>
            <a:r>
              <a:rPr sz="1950" spc="-260" dirty="0" smtClean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1950" spc="170" dirty="0" smtClean="0">
                <a:solidFill>
                  <a:srgbClr val="231F20"/>
                </a:solidFill>
                <a:latin typeface="Arial"/>
                <a:cs typeface="Arial"/>
              </a:rPr>
              <a:t>the </a:t>
            </a:r>
            <a:r>
              <a:rPr sz="1950" spc="-265" dirty="0" smtClean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1950" spc="145" dirty="0" smtClean="0">
                <a:solidFill>
                  <a:srgbClr val="231F20"/>
                </a:solidFill>
                <a:latin typeface="Arial"/>
                <a:cs typeface="Arial"/>
              </a:rPr>
              <a:t>d</a:t>
            </a:r>
            <a:r>
              <a:rPr sz="1950" spc="155" dirty="0" smtClean="0">
                <a:solidFill>
                  <a:srgbClr val="231F20"/>
                </a:solidFill>
                <a:latin typeface="Arial"/>
                <a:cs typeface="Arial"/>
              </a:rPr>
              <a:t>ither </a:t>
            </a:r>
            <a:r>
              <a:rPr sz="1950" spc="-250" dirty="0" smtClean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1950" spc="290" dirty="0" smtClean="0">
                <a:solidFill>
                  <a:srgbClr val="231F20"/>
                </a:solidFill>
                <a:latin typeface="Arial"/>
                <a:cs typeface="Arial"/>
              </a:rPr>
              <a:t>m</a:t>
            </a:r>
            <a:r>
              <a:rPr sz="1950" spc="160" dirty="0" smtClean="0">
                <a:solidFill>
                  <a:srgbClr val="231F20"/>
                </a:solidFill>
                <a:latin typeface="Arial"/>
                <a:cs typeface="Arial"/>
              </a:rPr>
              <a:t>atrix.</a:t>
            </a:r>
            <a:r>
              <a:rPr sz="1950" spc="120" dirty="0" smtClean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1950" spc="160" dirty="0" smtClean="0">
                <a:solidFill>
                  <a:srgbClr val="231F20"/>
                </a:solidFill>
                <a:latin typeface="Arial"/>
                <a:cs typeface="Arial"/>
              </a:rPr>
              <a:t>if </a:t>
            </a:r>
            <a:r>
              <a:rPr sz="1950" spc="-260" dirty="0" smtClean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1950" i="1" spc="405" dirty="0" smtClean="0">
                <a:solidFill>
                  <a:srgbClr val="231F20"/>
                </a:solidFill>
                <a:latin typeface="Times New Roman"/>
                <a:cs typeface="Times New Roman"/>
              </a:rPr>
              <a:t>I</a:t>
            </a:r>
            <a:r>
              <a:rPr sz="1950" spc="305" dirty="0" smtClean="0">
                <a:solidFill>
                  <a:srgbClr val="231F20"/>
                </a:solidFill>
                <a:latin typeface="Arial"/>
                <a:cs typeface="Arial"/>
              </a:rPr>
              <a:t>(</a:t>
            </a:r>
            <a:r>
              <a:rPr sz="1950" i="1" spc="200" dirty="0" smtClean="0">
                <a:solidFill>
                  <a:srgbClr val="231F20"/>
                </a:solidFill>
                <a:latin typeface="Times New Roman"/>
                <a:cs typeface="Times New Roman"/>
              </a:rPr>
              <a:t>x,</a:t>
            </a:r>
            <a:r>
              <a:rPr sz="1950" i="1" spc="-140" dirty="0" smtClean="0">
                <a:solidFill>
                  <a:srgbClr val="231F20"/>
                </a:solidFill>
                <a:latin typeface="Times New Roman"/>
                <a:cs typeface="Times New Roman"/>
              </a:rPr>
              <a:t> </a:t>
            </a:r>
            <a:r>
              <a:rPr sz="1950" i="1" spc="245" dirty="0" smtClean="0">
                <a:solidFill>
                  <a:srgbClr val="231F20"/>
                </a:solidFill>
                <a:latin typeface="Times New Roman"/>
                <a:cs typeface="Times New Roman"/>
              </a:rPr>
              <a:t>y</a:t>
            </a:r>
            <a:r>
              <a:rPr sz="1950" spc="310" dirty="0" smtClean="0">
                <a:solidFill>
                  <a:srgbClr val="231F20"/>
                </a:solidFill>
                <a:latin typeface="Arial"/>
                <a:cs typeface="Arial"/>
              </a:rPr>
              <a:t>)</a:t>
            </a:r>
            <a:r>
              <a:rPr sz="1950" spc="40" dirty="0" smtClean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1950" i="1" spc="315" dirty="0" smtClean="0">
                <a:solidFill>
                  <a:srgbClr val="231F20"/>
                </a:solidFill>
                <a:latin typeface="Times New Roman"/>
                <a:cs typeface="Times New Roman"/>
              </a:rPr>
              <a:t>&gt;</a:t>
            </a:r>
            <a:r>
              <a:rPr sz="1950" i="1" spc="105" dirty="0" smtClean="0">
                <a:solidFill>
                  <a:srgbClr val="231F20"/>
                </a:solidFill>
                <a:latin typeface="Times New Roman"/>
                <a:cs typeface="Times New Roman"/>
              </a:rPr>
              <a:t> </a:t>
            </a:r>
            <a:r>
              <a:rPr sz="1950" i="1" spc="365" dirty="0" smtClean="0">
                <a:solidFill>
                  <a:srgbClr val="231F20"/>
                </a:solidFill>
                <a:latin typeface="Times New Roman"/>
                <a:cs typeface="Times New Roman"/>
              </a:rPr>
              <a:t>D</a:t>
            </a:r>
            <a:r>
              <a:rPr sz="1950" spc="305" dirty="0" smtClean="0">
                <a:solidFill>
                  <a:srgbClr val="231F20"/>
                </a:solidFill>
                <a:latin typeface="Arial"/>
                <a:cs typeface="Arial"/>
              </a:rPr>
              <a:t>(</a:t>
            </a:r>
            <a:r>
              <a:rPr sz="1950" i="1" spc="130" dirty="0" smtClean="0">
                <a:solidFill>
                  <a:srgbClr val="231F20"/>
                </a:solidFill>
                <a:latin typeface="Times New Roman"/>
                <a:cs typeface="Times New Roman"/>
              </a:rPr>
              <a:t>i,</a:t>
            </a:r>
            <a:r>
              <a:rPr sz="1950" i="1" spc="-135" dirty="0" smtClean="0">
                <a:solidFill>
                  <a:srgbClr val="231F20"/>
                </a:solidFill>
                <a:latin typeface="Times New Roman"/>
                <a:cs typeface="Times New Roman"/>
              </a:rPr>
              <a:t> </a:t>
            </a:r>
            <a:r>
              <a:rPr sz="1950" i="1" spc="420" dirty="0" smtClean="0">
                <a:solidFill>
                  <a:srgbClr val="231F20"/>
                </a:solidFill>
                <a:latin typeface="Times New Roman"/>
                <a:cs typeface="Times New Roman"/>
              </a:rPr>
              <a:t>j</a:t>
            </a:r>
            <a:r>
              <a:rPr sz="1950" spc="310" dirty="0" smtClean="0">
                <a:solidFill>
                  <a:srgbClr val="231F20"/>
                </a:solidFill>
                <a:latin typeface="Arial"/>
                <a:cs typeface="Arial"/>
              </a:rPr>
              <a:t>)</a:t>
            </a:r>
            <a:endParaRPr sz="1950" dirty="0">
              <a:latin typeface="Arial"/>
              <a:cs typeface="Arial"/>
            </a:endParaRPr>
          </a:p>
          <a:p>
            <a:pPr marL="2138045">
              <a:lnSpc>
                <a:spcPct val="100000"/>
              </a:lnSpc>
              <a:spcBef>
                <a:spcPts val="275"/>
              </a:spcBef>
            </a:pPr>
            <a:r>
              <a:rPr sz="1950" i="1" spc="235" dirty="0" smtClean="0">
                <a:solidFill>
                  <a:srgbClr val="231F20"/>
                </a:solidFill>
                <a:latin typeface="Times New Roman"/>
                <a:cs typeface="Times New Roman"/>
              </a:rPr>
              <a:t>O</a:t>
            </a:r>
            <a:r>
              <a:rPr sz="1950" spc="305" dirty="0" smtClean="0">
                <a:solidFill>
                  <a:srgbClr val="231F20"/>
                </a:solidFill>
                <a:latin typeface="Arial"/>
                <a:cs typeface="Arial"/>
              </a:rPr>
              <a:t>(</a:t>
            </a:r>
            <a:r>
              <a:rPr sz="1950" i="1" spc="200" dirty="0" smtClean="0">
                <a:solidFill>
                  <a:srgbClr val="231F20"/>
                </a:solidFill>
                <a:latin typeface="Times New Roman"/>
                <a:cs typeface="Times New Roman"/>
              </a:rPr>
              <a:t>x,</a:t>
            </a:r>
            <a:r>
              <a:rPr sz="1950" i="1" spc="-140" dirty="0" smtClean="0">
                <a:solidFill>
                  <a:srgbClr val="231F20"/>
                </a:solidFill>
                <a:latin typeface="Times New Roman"/>
                <a:cs typeface="Times New Roman"/>
              </a:rPr>
              <a:t> </a:t>
            </a:r>
            <a:r>
              <a:rPr sz="1950" i="1" spc="245" dirty="0" smtClean="0">
                <a:solidFill>
                  <a:srgbClr val="231F20"/>
                </a:solidFill>
                <a:latin typeface="Times New Roman"/>
                <a:cs typeface="Times New Roman"/>
              </a:rPr>
              <a:t>y</a:t>
            </a:r>
            <a:r>
              <a:rPr sz="1950" spc="310" dirty="0" smtClean="0">
                <a:solidFill>
                  <a:srgbClr val="231F20"/>
                </a:solidFill>
                <a:latin typeface="Arial"/>
                <a:cs typeface="Arial"/>
              </a:rPr>
              <a:t>)</a:t>
            </a:r>
            <a:r>
              <a:rPr sz="1950" spc="35" dirty="0" smtClean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1950" spc="785" dirty="0" smtClean="0">
                <a:solidFill>
                  <a:srgbClr val="231F20"/>
                </a:solidFill>
                <a:latin typeface="Arial"/>
                <a:cs typeface="Arial"/>
              </a:rPr>
              <a:t>=</a:t>
            </a:r>
            <a:r>
              <a:rPr sz="1950" spc="35" dirty="0" smtClean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1950" spc="145" dirty="0" smtClean="0">
                <a:solidFill>
                  <a:srgbClr val="231F20"/>
                </a:solidFill>
                <a:latin typeface="Arial"/>
                <a:cs typeface="Arial"/>
              </a:rPr>
              <a:t>1</a:t>
            </a:r>
            <a:r>
              <a:rPr sz="1950" spc="140" dirty="0" smtClean="0">
                <a:solidFill>
                  <a:srgbClr val="231F20"/>
                </a:solidFill>
                <a:latin typeface="Arial"/>
                <a:cs typeface="Arial"/>
              </a:rPr>
              <a:t>;</a:t>
            </a:r>
            <a:endParaRPr sz="1950" dirty="0">
              <a:latin typeface="Arial"/>
              <a:cs typeface="Arial"/>
            </a:endParaRPr>
          </a:p>
          <a:p>
            <a:pPr marL="1621790">
              <a:lnSpc>
                <a:spcPct val="100000"/>
              </a:lnSpc>
              <a:spcBef>
                <a:spcPts val="455"/>
              </a:spcBef>
            </a:pPr>
            <a:r>
              <a:rPr sz="1950" spc="25" dirty="0" smtClean="0">
                <a:solidFill>
                  <a:srgbClr val="231F20"/>
                </a:solidFill>
                <a:latin typeface="Arial"/>
                <a:cs typeface="Arial"/>
              </a:rPr>
              <a:t>else</a:t>
            </a:r>
            <a:endParaRPr sz="1950" dirty="0">
              <a:latin typeface="Arial"/>
              <a:cs typeface="Arial"/>
            </a:endParaRPr>
          </a:p>
          <a:p>
            <a:pPr marL="12700" marR="3695065" indent="2125345">
              <a:lnSpc>
                <a:spcPts val="2800"/>
              </a:lnSpc>
              <a:spcBef>
                <a:spcPts val="155"/>
              </a:spcBef>
            </a:pPr>
            <a:r>
              <a:rPr sz="1950" i="1" spc="235" dirty="0" smtClean="0">
                <a:solidFill>
                  <a:srgbClr val="231F20"/>
                </a:solidFill>
                <a:latin typeface="Times New Roman"/>
                <a:cs typeface="Times New Roman"/>
              </a:rPr>
              <a:t>O</a:t>
            </a:r>
            <a:r>
              <a:rPr sz="1950" spc="305" dirty="0" smtClean="0">
                <a:solidFill>
                  <a:srgbClr val="231F20"/>
                </a:solidFill>
                <a:latin typeface="Arial"/>
                <a:cs typeface="Arial"/>
              </a:rPr>
              <a:t>(</a:t>
            </a:r>
            <a:r>
              <a:rPr sz="1950" i="1" spc="200" dirty="0" smtClean="0">
                <a:solidFill>
                  <a:srgbClr val="231F20"/>
                </a:solidFill>
                <a:latin typeface="Times New Roman"/>
                <a:cs typeface="Times New Roman"/>
              </a:rPr>
              <a:t>x,</a:t>
            </a:r>
            <a:r>
              <a:rPr sz="1950" i="1" spc="-140" dirty="0" smtClean="0">
                <a:solidFill>
                  <a:srgbClr val="231F20"/>
                </a:solidFill>
                <a:latin typeface="Times New Roman"/>
                <a:cs typeface="Times New Roman"/>
              </a:rPr>
              <a:t> </a:t>
            </a:r>
            <a:r>
              <a:rPr sz="1950" i="1" spc="245" dirty="0" smtClean="0">
                <a:solidFill>
                  <a:srgbClr val="231F20"/>
                </a:solidFill>
                <a:latin typeface="Times New Roman"/>
                <a:cs typeface="Times New Roman"/>
              </a:rPr>
              <a:t>y</a:t>
            </a:r>
            <a:r>
              <a:rPr sz="1950" spc="310" dirty="0" smtClean="0">
                <a:solidFill>
                  <a:srgbClr val="231F20"/>
                </a:solidFill>
                <a:latin typeface="Arial"/>
                <a:cs typeface="Arial"/>
              </a:rPr>
              <a:t>)</a:t>
            </a:r>
            <a:r>
              <a:rPr sz="1950" spc="35" dirty="0" smtClean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1950" spc="785" dirty="0" smtClean="0">
                <a:solidFill>
                  <a:srgbClr val="231F20"/>
                </a:solidFill>
                <a:latin typeface="Arial"/>
                <a:cs typeface="Arial"/>
              </a:rPr>
              <a:t>=</a:t>
            </a:r>
            <a:r>
              <a:rPr sz="1950" spc="35" dirty="0" smtClean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1950" spc="145" dirty="0" smtClean="0">
                <a:solidFill>
                  <a:srgbClr val="231F20"/>
                </a:solidFill>
                <a:latin typeface="Arial"/>
                <a:cs typeface="Arial"/>
              </a:rPr>
              <a:t>0</a:t>
            </a:r>
            <a:r>
              <a:rPr sz="1950" spc="140" dirty="0" smtClean="0">
                <a:solidFill>
                  <a:srgbClr val="231F20"/>
                </a:solidFill>
                <a:latin typeface="Arial"/>
                <a:cs typeface="Arial"/>
              </a:rPr>
              <a:t>; </a:t>
            </a:r>
            <a:r>
              <a:rPr sz="1950" spc="260" dirty="0" smtClean="0">
                <a:solidFill>
                  <a:srgbClr val="231F20"/>
                </a:solidFill>
                <a:latin typeface="Arial"/>
                <a:cs typeface="Arial"/>
              </a:rPr>
              <a:t>END</a:t>
            </a:r>
            <a:endParaRPr sz="195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69696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Calibri" charset="0"/>
                <a:cs typeface="新細明體" charset="0"/>
              </a:rPr>
              <a:t>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pPr/>
              <a:t>36</a:t>
            </a:fld>
            <a:endParaRPr lang="zh-CN" altLang="en-US" dirty="0"/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27100"/>
            <a:ext cx="9144000" cy="4986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50179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Calibri" charset="0"/>
                <a:ea typeface="新細明體" charset="0"/>
                <a:cs typeface="新細明體" charset="0"/>
              </a:rPr>
              <a:t>Fundamentals of Image Data Representation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16831"/>
            <a:ext cx="7886700" cy="4552520"/>
          </a:xfrm>
        </p:spPr>
        <p:txBody>
          <a:bodyPr>
            <a:normAutofit/>
          </a:bodyPr>
          <a:lstStyle/>
          <a:p>
            <a:r>
              <a:rPr lang="en-US" altLang="zh-TW" dirty="0">
                <a:latin typeface="Cambria" charset="0"/>
                <a:ea typeface="新細明體" charset="0"/>
                <a:cs typeface="新細明體" charset="0"/>
              </a:rPr>
              <a:t>Images consist of pixels</a:t>
            </a:r>
            <a:r>
              <a:rPr lang="en-US" altLang="zh-TW" sz="2600" dirty="0">
                <a:latin typeface="Cambria" charset="0"/>
                <a:ea typeface="新細明體" charset="0"/>
                <a:cs typeface="新細明體" charset="0"/>
              </a:rPr>
              <a:t>     </a:t>
            </a:r>
          </a:p>
          <a:p>
            <a:pPr lvl="1"/>
            <a:r>
              <a:rPr lang="en-US" altLang="zh-TW" dirty="0">
                <a:latin typeface="Cambria" charset="0"/>
                <a:ea typeface="新細明體" charset="0"/>
                <a:cs typeface="新細明體" charset="0"/>
              </a:rPr>
              <a:t>Pixel: </a:t>
            </a:r>
            <a:r>
              <a:rPr lang="en-US" altLang="zh-CN" dirty="0">
                <a:latin typeface="Cambria" charset="0"/>
                <a:ea typeface="新細明體" charset="0"/>
                <a:cs typeface="新細明體" charset="0"/>
              </a:rPr>
              <a:t>picture</a:t>
            </a:r>
            <a:r>
              <a:rPr lang="en-US" altLang="zh-TW" dirty="0">
                <a:latin typeface="Cambria" charset="0"/>
                <a:ea typeface="新細明體" charset="0"/>
                <a:cs typeface="新細明體" charset="0"/>
              </a:rPr>
              <a:t> element</a:t>
            </a:r>
          </a:p>
          <a:p>
            <a:pPr lvl="1"/>
            <a:r>
              <a:rPr lang="en-US" altLang="zh-TW" dirty="0">
                <a:latin typeface="Cambria" charset="0"/>
                <a:ea typeface="新細明體" charset="0"/>
                <a:cs typeface="新細明體" charset="0"/>
              </a:rPr>
              <a:t>The smallest discrete component</a:t>
            </a:r>
            <a:r>
              <a:rPr lang="en-US" altLang="zh-TW" dirty="0">
                <a:solidFill>
                  <a:srgbClr val="FF0000"/>
                </a:solidFill>
                <a:latin typeface="Cambria" charset="0"/>
                <a:ea typeface="新細明體" charset="0"/>
                <a:cs typeface="新細明體" charset="0"/>
              </a:rPr>
              <a:t> </a:t>
            </a:r>
            <a:r>
              <a:rPr lang="en-US" altLang="zh-TW" dirty="0">
                <a:latin typeface="Cambria" charset="0"/>
                <a:ea typeface="新細明體" charset="0"/>
                <a:cs typeface="新細明體" charset="0"/>
              </a:rPr>
              <a:t>of an image on the screen</a:t>
            </a:r>
          </a:p>
          <a:p>
            <a:r>
              <a:rPr lang="en-US" altLang="zh-TW" dirty="0">
                <a:latin typeface="Cambria" charset="0"/>
                <a:ea typeface="新細明體" charset="0"/>
                <a:cs typeface="新細明體" charset="0"/>
              </a:rPr>
              <a:t>Image resolution</a:t>
            </a:r>
          </a:p>
          <a:p>
            <a:pPr lvl="1"/>
            <a:r>
              <a:rPr lang="en-US" altLang="zh-TW" dirty="0">
                <a:latin typeface="Cambria" charset="0"/>
                <a:ea typeface="新細明體" charset="0"/>
                <a:cs typeface="新細明體" charset="0"/>
              </a:rPr>
              <a:t>The number of pixels in a digital image</a:t>
            </a:r>
          </a:p>
          <a:p>
            <a:r>
              <a:rPr lang="en-US" altLang="zh-TW" dirty="0">
                <a:latin typeface="Cambria" charset="0"/>
                <a:ea typeface="新細明體" charset="0"/>
                <a:cs typeface="新細明體" charset="0"/>
              </a:rPr>
              <a:t>Standard images</a:t>
            </a:r>
            <a:r>
              <a:rPr lang="en-US" altLang="zh-TW" sz="2600" dirty="0">
                <a:latin typeface="Cambria" charset="0"/>
                <a:ea typeface="新細明體" charset="0"/>
                <a:cs typeface="新細明體" charset="0"/>
              </a:rPr>
              <a:t> </a:t>
            </a:r>
          </a:p>
          <a:p>
            <a:pPr lvl="1"/>
            <a:r>
              <a:rPr lang="en-US" altLang="zh-TW" dirty="0">
                <a:latin typeface="Cambria" charset="0"/>
                <a:ea typeface="新細明體" charset="0"/>
                <a:cs typeface="新細明體" charset="0"/>
              </a:rPr>
              <a:t>Illustrate algorithms and compare the performance</a:t>
            </a:r>
          </a:p>
          <a:p>
            <a:pPr lvl="1"/>
            <a:r>
              <a:rPr lang="en-US" altLang="zh-TW" dirty="0">
                <a:latin typeface="Cambria" charset="0"/>
                <a:ea typeface="新細明體" charset="0"/>
                <a:cs typeface="新細明體" charset="0"/>
              </a:rPr>
              <a:t>Lena:		</a:t>
            </a:r>
            <a:r>
              <a:rPr lang="en-US" altLang="zh-TW" dirty="0" smtClean="0">
                <a:latin typeface="Cambria" charset="0"/>
                <a:ea typeface="新細明體" charset="0"/>
                <a:cs typeface="新細明體" charset="0"/>
              </a:rPr>
              <a:t>for </a:t>
            </a:r>
            <a:r>
              <a:rPr lang="en-US" altLang="zh-TW" dirty="0">
                <a:latin typeface="Cambria" charset="0"/>
                <a:ea typeface="新細明體" charset="0"/>
                <a:cs typeface="新細明體" charset="0"/>
              </a:rPr>
              <a:t>gray-level image generally</a:t>
            </a:r>
          </a:p>
          <a:p>
            <a:pPr lvl="1"/>
            <a:r>
              <a:rPr lang="en-US" altLang="zh-TW" dirty="0">
                <a:latin typeface="Cambria" charset="0"/>
                <a:ea typeface="新細明體" charset="0"/>
                <a:cs typeface="新細明體" charset="0"/>
              </a:rPr>
              <a:t>Baboon</a:t>
            </a:r>
            <a:r>
              <a:rPr lang="zh-CN" altLang="en-US" dirty="0">
                <a:latin typeface="Cambria" charset="0"/>
                <a:ea typeface="ＭＳ Ｐゴシック" charset="0"/>
                <a:cs typeface="ＭＳ Ｐゴシック" charset="0"/>
              </a:rPr>
              <a:t>（狒狒）</a:t>
            </a:r>
            <a:r>
              <a:rPr lang="en-US" altLang="zh-TW" dirty="0">
                <a:latin typeface="Cambria" charset="0"/>
                <a:ea typeface="新細明體" charset="0"/>
                <a:cs typeface="新細明體" charset="0"/>
              </a:rPr>
              <a:t>:	for color image generally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pPr/>
              <a:t>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70377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Calibri" charset="0"/>
                <a:ea typeface="新細明體" charset="0"/>
                <a:cs typeface="新細明體" charset="0"/>
              </a:rPr>
              <a:t>Standard Images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pPr/>
              <a:t>5</a:t>
            </a:fld>
            <a:endParaRPr lang="zh-CN" altLang="en-US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84213" y="4437063"/>
            <a:ext cx="4032250" cy="1439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accent1"/>
              </a:buClr>
              <a:buSzPct val="65000"/>
              <a:buFont typeface="Wingdings" charset="0"/>
              <a:buChar char="n"/>
            </a:pPr>
            <a:r>
              <a:rPr lang="en-US" altLang="zh-TW" sz="2000" dirty="0">
                <a:latin typeface="Times New Roman" charset="0"/>
                <a:ea typeface="新細明體" charset="0"/>
                <a:cs typeface="新細明體" charset="0"/>
              </a:rPr>
              <a:t>Lena: 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60000"/>
              <a:buFont typeface="Wingdings" charset="0"/>
              <a:buChar char="q"/>
            </a:pPr>
            <a:r>
              <a:rPr lang="en-US" altLang="zh-TW" dirty="0">
                <a:latin typeface="Times New Roman" charset="0"/>
                <a:ea typeface="新細明體" charset="0"/>
                <a:cs typeface="新細明體" charset="0"/>
              </a:rPr>
              <a:t>Image Resolution is 256 * 256 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accent1"/>
              </a:buClr>
              <a:buSzPct val="65000"/>
              <a:buFont typeface="Wingdings" charset="0"/>
              <a:buChar char="n"/>
            </a:pPr>
            <a:r>
              <a:rPr lang="en-US" altLang="zh-TW" sz="2000" dirty="0">
                <a:latin typeface="Times New Roman" charset="0"/>
                <a:ea typeface="新細明體" charset="0"/>
                <a:cs typeface="新細明體" charset="0"/>
              </a:rPr>
              <a:t>Baboon: 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60000"/>
              <a:buFont typeface="Wingdings" charset="0"/>
              <a:buChar char="q"/>
            </a:pPr>
            <a:r>
              <a:rPr lang="en-US" altLang="zh-TW" dirty="0">
                <a:latin typeface="Times New Roman" charset="0"/>
                <a:ea typeface="新細明體" charset="0"/>
                <a:cs typeface="新細明體" charset="0"/>
              </a:rPr>
              <a:t>Image Resolution is 512* 512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accent1"/>
              </a:buClr>
              <a:buSzPct val="65000"/>
              <a:buFont typeface="Wingdings" charset="0"/>
              <a:buChar char="n"/>
            </a:pPr>
            <a:endParaRPr lang="zh-CN" altLang="en-GB" sz="1700" dirty="0">
              <a:latin typeface="Times New Roman" charset="0"/>
              <a:ea typeface="黑体" charset="0"/>
              <a:cs typeface="黑体" charset="0"/>
            </a:endParaRPr>
          </a:p>
        </p:txBody>
      </p:sp>
      <p:pic>
        <p:nvPicPr>
          <p:cNvPr id="8" name="Picture 7" descr="Baboon_color_51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676400"/>
            <a:ext cx="4043363" cy="4043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213" y="873063"/>
            <a:ext cx="3564000" cy="35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391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Calibri" charset="0"/>
                <a:ea typeface="新細明體" charset="0"/>
                <a:cs typeface="新細明體" charset="0"/>
              </a:rPr>
              <a:t>Fundamentals of Image Data Representation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pPr/>
              <a:t>6</a:t>
            </a:fld>
            <a:endParaRPr lang="zh-CN" altLang="en-US" dirty="0"/>
          </a:p>
        </p:txBody>
      </p:sp>
      <p:sp>
        <p:nvSpPr>
          <p:cNvPr id="13" name="TextBox 7"/>
          <p:cNvSpPr txBox="1">
            <a:spLocks noChangeArrowheads="1"/>
          </p:cNvSpPr>
          <p:nvPr/>
        </p:nvSpPr>
        <p:spPr bwMode="auto">
          <a:xfrm>
            <a:off x="7202161" y="840442"/>
            <a:ext cx="401072" cy="4508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330">
                <a:solidFill>
                  <a:srgbClr val="000000"/>
                </a:solidFill>
              </a:rPr>
              <a:t>R</a:t>
            </a:r>
          </a:p>
        </p:txBody>
      </p:sp>
      <p:sp>
        <p:nvSpPr>
          <p:cNvPr id="14" name="TextBox 8"/>
          <p:cNvSpPr txBox="1">
            <a:spLocks noChangeArrowheads="1"/>
          </p:cNvSpPr>
          <p:nvPr/>
        </p:nvSpPr>
        <p:spPr bwMode="auto">
          <a:xfrm>
            <a:off x="7202161" y="3327684"/>
            <a:ext cx="417102" cy="4508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330" dirty="0">
                <a:solidFill>
                  <a:srgbClr val="000000"/>
                </a:solidFill>
              </a:rPr>
              <a:t>G</a:t>
            </a:r>
          </a:p>
        </p:txBody>
      </p:sp>
      <p:sp>
        <p:nvSpPr>
          <p:cNvPr id="15" name="TextBox 9"/>
          <p:cNvSpPr txBox="1">
            <a:spLocks noChangeArrowheads="1"/>
          </p:cNvSpPr>
          <p:nvPr/>
        </p:nvSpPr>
        <p:spPr bwMode="auto">
          <a:xfrm>
            <a:off x="7251637" y="5348447"/>
            <a:ext cx="383438" cy="4508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330" dirty="0">
                <a:solidFill>
                  <a:srgbClr val="000000"/>
                </a:solidFill>
              </a:rPr>
              <a:t>B</a:t>
            </a:r>
          </a:p>
        </p:txBody>
      </p:sp>
      <p:sp>
        <p:nvSpPr>
          <p:cNvPr id="16" name="Right Arrow 10"/>
          <p:cNvSpPr/>
          <p:nvPr/>
        </p:nvSpPr>
        <p:spPr>
          <a:xfrm>
            <a:off x="3752606" y="3778577"/>
            <a:ext cx="517712" cy="2958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defRPr/>
            </a:pPr>
            <a:endParaRPr lang="zh-CN" altLang="zh-CN" sz="2330">
              <a:solidFill>
                <a:srgbClr val="FFFFFF"/>
              </a:solidFill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pic>
        <p:nvPicPr>
          <p:cNvPr id="17" name="Picture 7" descr="Baboon_color_51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842" y="2445529"/>
            <a:ext cx="2520000" cy="25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8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41" t="3437" r="11129" b="9455"/>
          <a:stretch/>
        </p:blipFill>
        <p:spPr bwMode="auto">
          <a:xfrm>
            <a:off x="5050632" y="674632"/>
            <a:ext cx="2122533" cy="19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7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53" t="3970" r="11448" b="8923"/>
          <a:stretch/>
        </p:blipFill>
        <p:spPr bwMode="auto">
          <a:xfrm>
            <a:off x="5091270" y="2643529"/>
            <a:ext cx="2094500" cy="21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6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62" t="4247" r="11582" b="9451"/>
          <a:stretch/>
        </p:blipFill>
        <p:spPr bwMode="auto">
          <a:xfrm>
            <a:off x="5091270" y="4767529"/>
            <a:ext cx="2088001" cy="208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5448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2024" y="3562872"/>
            <a:ext cx="4965628" cy="27663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5179" y="3167077"/>
            <a:ext cx="4959776" cy="2751058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Calibri" charset="0"/>
                <a:ea typeface="新細明體" charset="0"/>
                <a:cs typeface="新細明體" charset="0"/>
              </a:rPr>
              <a:t>Fundamentals of Image Data Representation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pPr/>
              <a:t>7</a:t>
            </a:fld>
            <a:endParaRPr lang="zh-CN" altLang="en-US" dirty="0"/>
          </a:p>
        </p:txBody>
      </p:sp>
      <p:sp>
        <p:nvSpPr>
          <p:cNvPr id="18" name="Content Placeholder 2"/>
          <p:cNvSpPr>
            <a:spLocks noGrp="1"/>
          </p:cNvSpPr>
          <p:nvPr>
            <p:ph idx="4294967295"/>
          </p:nvPr>
        </p:nvSpPr>
        <p:spPr>
          <a:xfrm>
            <a:off x="578224" y="960155"/>
            <a:ext cx="7987553" cy="2292724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80000"/>
              </a:lnSpc>
              <a:buFontTx/>
              <a:buChar char="•"/>
            </a:pPr>
            <a:r>
              <a:rPr lang="en-US" altLang="zh-CN" sz="2330" dirty="0" err="1" smtClean="0">
                <a:ea typeface="宋体" panose="02010600030101010101" pitchFamily="2" charset="-122"/>
              </a:rPr>
              <a:t>Matlab</a:t>
            </a:r>
            <a:r>
              <a:rPr lang="zh-CN" altLang="en-US" sz="2330" dirty="0" smtClean="0">
                <a:ea typeface="宋体" panose="02010600030101010101" pitchFamily="2" charset="-122"/>
              </a:rPr>
              <a:t>，</a:t>
            </a:r>
            <a:r>
              <a:rPr lang="en-US" altLang="zh-CN" sz="2330" dirty="0" err="1" smtClean="0">
                <a:ea typeface="宋体" panose="02010600030101010101" pitchFamily="2" charset="-122"/>
              </a:rPr>
              <a:t>imread</a:t>
            </a:r>
            <a:r>
              <a:rPr lang="en-US" altLang="zh-CN" sz="2330" dirty="0" smtClean="0">
                <a:ea typeface="宋体" panose="02010600030101010101" pitchFamily="2" charset="-122"/>
              </a:rPr>
              <a:t>(filename</a:t>
            </a:r>
            <a:r>
              <a:rPr lang="en-US" altLang="zh-CN" sz="2330" dirty="0">
                <a:ea typeface="宋体" panose="02010600030101010101" pitchFamily="2" charset="-122"/>
              </a:rPr>
              <a:t>) </a:t>
            </a:r>
            <a:r>
              <a:rPr lang="zh-CN" altLang="en-US" sz="2330" dirty="0">
                <a:ea typeface="宋体" panose="02010600030101010101" pitchFamily="2" charset="-122"/>
              </a:rPr>
              <a:t>读取</a:t>
            </a:r>
            <a:r>
              <a:rPr lang="en-US" altLang="zh-CN" sz="2330" dirty="0">
                <a:ea typeface="宋体" panose="02010600030101010101" pitchFamily="2" charset="-122"/>
              </a:rPr>
              <a:t> uint8</a:t>
            </a:r>
            <a:r>
              <a:rPr lang="zh-CN" altLang="en-US" sz="2330" dirty="0">
                <a:ea typeface="宋体" panose="02010600030101010101" pitchFamily="2" charset="-122"/>
              </a:rPr>
              <a:t>格式的图像</a:t>
            </a:r>
            <a:r>
              <a:rPr lang="en-US" altLang="zh-CN" sz="2330" dirty="0">
                <a:ea typeface="宋体" panose="02010600030101010101" pitchFamily="2" charset="-122"/>
              </a:rPr>
              <a:t>(</a:t>
            </a:r>
            <a:r>
              <a:rPr lang="zh-CN" altLang="en-US" sz="2330" dirty="0">
                <a:ea typeface="宋体" panose="02010600030101010101" pitchFamily="2" charset="-122"/>
              </a:rPr>
              <a:t>取值范围</a:t>
            </a:r>
            <a:r>
              <a:rPr lang="en-US" altLang="zh-CN" sz="2330" dirty="0">
                <a:ea typeface="宋体" panose="02010600030101010101" pitchFamily="2" charset="-122"/>
              </a:rPr>
              <a:t>0 -255</a:t>
            </a:r>
            <a:r>
              <a:rPr lang="en-US" altLang="zh-CN" sz="2330" dirty="0" smtClean="0">
                <a:ea typeface="宋体" panose="02010600030101010101" pitchFamily="2" charset="-122"/>
              </a:rPr>
              <a:t>)</a:t>
            </a:r>
          </a:p>
          <a:p>
            <a:pPr>
              <a:lnSpc>
                <a:spcPct val="80000"/>
              </a:lnSpc>
              <a:buFontTx/>
              <a:buChar char="•"/>
            </a:pPr>
            <a:r>
              <a:rPr lang="en-US" altLang="zh-CN" sz="2330" dirty="0">
                <a:ea typeface="宋体" panose="02010600030101010101" pitchFamily="2" charset="-122"/>
              </a:rPr>
              <a:t>See </a:t>
            </a:r>
            <a:r>
              <a:rPr lang="en-US" altLang="zh-CN" sz="2330" dirty="0">
                <a:solidFill>
                  <a:srgbClr val="464DD9"/>
                </a:solidFill>
                <a:ea typeface="宋体" panose="02010600030101010101" pitchFamily="2" charset="-122"/>
              </a:rPr>
              <a:t>demo1RGB</a:t>
            </a:r>
          </a:p>
        </p:txBody>
      </p:sp>
      <p:sp>
        <p:nvSpPr>
          <p:cNvPr id="22" name="TextBox 6"/>
          <p:cNvSpPr txBox="1">
            <a:spLocks noChangeArrowheads="1"/>
          </p:cNvSpPr>
          <p:nvPr/>
        </p:nvSpPr>
        <p:spPr bwMode="auto">
          <a:xfrm>
            <a:off x="6134997" y="2411877"/>
            <a:ext cx="401072" cy="4508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330" b="1">
                <a:solidFill>
                  <a:srgbClr val="000000"/>
                </a:solidFill>
              </a:rPr>
              <a:t>R</a:t>
            </a:r>
          </a:p>
        </p:txBody>
      </p:sp>
      <p:sp>
        <p:nvSpPr>
          <p:cNvPr id="23" name="TextBox 7"/>
          <p:cNvSpPr txBox="1">
            <a:spLocks noChangeArrowheads="1"/>
          </p:cNvSpPr>
          <p:nvPr/>
        </p:nvSpPr>
        <p:spPr bwMode="auto">
          <a:xfrm>
            <a:off x="7022502" y="2855630"/>
            <a:ext cx="417102" cy="4508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330" b="1">
                <a:solidFill>
                  <a:srgbClr val="000000"/>
                </a:solidFill>
              </a:rPr>
              <a:t>G</a:t>
            </a:r>
          </a:p>
        </p:txBody>
      </p:sp>
      <p:sp>
        <p:nvSpPr>
          <p:cNvPr id="24" name="TextBox 8"/>
          <p:cNvSpPr txBox="1">
            <a:spLocks noChangeArrowheads="1"/>
          </p:cNvSpPr>
          <p:nvPr/>
        </p:nvSpPr>
        <p:spPr bwMode="auto">
          <a:xfrm>
            <a:off x="7762091" y="3225424"/>
            <a:ext cx="401072" cy="4508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330" b="1">
                <a:solidFill>
                  <a:srgbClr val="000000"/>
                </a:solidFill>
              </a:rPr>
              <a:t>B</a:t>
            </a:r>
          </a:p>
        </p:txBody>
      </p:sp>
      <p:sp>
        <p:nvSpPr>
          <p:cNvPr id="25" name="TextBox 9"/>
          <p:cNvSpPr txBox="1">
            <a:spLocks noChangeArrowheads="1"/>
          </p:cNvSpPr>
          <p:nvPr/>
        </p:nvSpPr>
        <p:spPr bwMode="auto">
          <a:xfrm>
            <a:off x="785147" y="2411877"/>
            <a:ext cx="484428" cy="4508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zh-CN" altLang="en-US" sz="2330" b="1" dirty="0">
                <a:solidFill>
                  <a:srgbClr val="000000"/>
                </a:solidFill>
              </a:rPr>
              <a:t>行</a:t>
            </a:r>
            <a:endParaRPr lang="en-US" altLang="en-US" sz="2330" b="1" dirty="0">
              <a:solidFill>
                <a:srgbClr val="000000"/>
              </a:solidFill>
            </a:endParaRPr>
          </a:p>
        </p:txBody>
      </p:sp>
      <p:cxnSp>
        <p:nvCxnSpPr>
          <p:cNvPr id="26" name="Straight Arrow Connector 11"/>
          <p:cNvCxnSpPr/>
          <p:nvPr/>
        </p:nvCxnSpPr>
        <p:spPr>
          <a:xfrm rot="5400000">
            <a:off x="70374" y="3743137"/>
            <a:ext cx="1775012" cy="3082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12"/>
          <p:cNvSpPr txBox="1">
            <a:spLocks noChangeArrowheads="1"/>
          </p:cNvSpPr>
          <p:nvPr/>
        </p:nvSpPr>
        <p:spPr bwMode="auto">
          <a:xfrm>
            <a:off x="1501624" y="2263959"/>
            <a:ext cx="484428" cy="4508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zh-CN" altLang="en-US" sz="2330" b="1" dirty="0">
                <a:solidFill>
                  <a:srgbClr val="000000"/>
                </a:solidFill>
              </a:rPr>
              <a:t>列</a:t>
            </a:r>
            <a:endParaRPr lang="en-US" altLang="en-US" sz="2330" b="1" dirty="0">
              <a:solidFill>
                <a:srgbClr val="000000"/>
              </a:solidFill>
            </a:endParaRPr>
          </a:p>
        </p:txBody>
      </p:sp>
      <p:cxnSp>
        <p:nvCxnSpPr>
          <p:cNvPr id="28" name="Straight Arrow Connector 16"/>
          <p:cNvCxnSpPr/>
          <p:nvPr/>
        </p:nvCxnSpPr>
        <p:spPr>
          <a:xfrm>
            <a:off x="2215179" y="2485836"/>
            <a:ext cx="3919818" cy="1541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1909" y="2791684"/>
            <a:ext cx="4947442" cy="2735817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23106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Outline of Lecture 02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pPr/>
              <a:t>8</a:t>
            </a:fld>
            <a:endParaRPr lang="zh-CN" alt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628650" y="1316831"/>
            <a:ext cx="7886700" cy="5395040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10000"/>
              </a:lnSpc>
              <a:defRPr/>
            </a:pPr>
            <a:r>
              <a:rPr lang="en-US" altLang="zh-TW" sz="2600" dirty="0">
                <a:solidFill>
                  <a:srgbClr val="000000"/>
                </a:solidFill>
                <a:latin typeface="Cambria" charset="0"/>
                <a:ea typeface="新細明體" charset="0"/>
                <a:cs typeface="新細明體" charset="0"/>
              </a:rPr>
              <a:t>Fundamentals of image data representation</a:t>
            </a:r>
          </a:p>
          <a:p>
            <a:pPr lvl="1">
              <a:lnSpc>
                <a:spcPct val="110000"/>
              </a:lnSpc>
              <a:defRPr/>
            </a:pPr>
            <a:r>
              <a:rPr lang="en-US" altLang="zh-TW" sz="2200" dirty="0">
                <a:latin typeface="Cambria" charset="0"/>
                <a:ea typeface="新細明體" charset="0"/>
                <a:cs typeface="新細明體" charset="0"/>
              </a:rPr>
              <a:t>Standard image</a:t>
            </a:r>
          </a:p>
          <a:p>
            <a:pPr>
              <a:lnSpc>
                <a:spcPct val="110000"/>
              </a:lnSpc>
              <a:defRPr/>
            </a:pPr>
            <a:r>
              <a:rPr lang="en-US" altLang="zh-TW" sz="2600" dirty="0">
                <a:solidFill>
                  <a:srgbClr val="FF0000"/>
                </a:solidFill>
                <a:latin typeface="Cambria" charset="0"/>
                <a:ea typeface="新細明體" charset="0"/>
                <a:cs typeface="新細明體" charset="0"/>
              </a:rPr>
              <a:t>Gray-level image</a:t>
            </a:r>
          </a:p>
          <a:p>
            <a:pPr lvl="1">
              <a:lnSpc>
                <a:spcPct val="110000"/>
              </a:lnSpc>
              <a:defRPr/>
            </a:pPr>
            <a:r>
              <a:rPr lang="en-US" altLang="zh-TW" sz="2200" dirty="0">
                <a:latin typeface="Cambria" charset="0"/>
                <a:ea typeface="新細明體" charset="0"/>
                <a:cs typeface="新細明體" charset="0"/>
              </a:rPr>
              <a:t>Bitmap and </a:t>
            </a:r>
            <a:r>
              <a:rPr lang="en-US" altLang="zh-TW" sz="2200" dirty="0" err="1">
                <a:latin typeface="Cambria" charset="0"/>
                <a:ea typeface="新細明體" charset="0"/>
                <a:cs typeface="新細明體" charset="0"/>
              </a:rPr>
              <a:t>bitplane</a:t>
            </a:r>
            <a:endParaRPr lang="en-US" altLang="zh-TW" sz="2200" dirty="0">
              <a:latin typeface="Cambria" charset="0"/>
              <a:ea typeface="新細明體" charset="0"/>
              <a:cs typeface="新細明體" charset="0"/>
            </a:endParaRPr>
          </a:p>
          <a:p>
            <a:pPr>
              <a:lnSpc>
                <a:spcPct val="110000"/>
              </a:lnSpc>
              <a:defRPr/>
            </a:pPr>
            <a:r>
              <a:rPr lang="en-US" altLang="zh-TW" sz="2600" dirty="0">
                <a:latin typeface="Cambria" charset="0"/>
                <a:ea typeface="新細明體" charset="0"/>
                <a:cs typeface="新細明體" charset="0"/>
              </a:rPr>
              <a:t>Color image</a:t>
            </a:r>
          </a:p>
          <a:p>
            <a:pPr lvl="1">
              <a:lnSpc>
                <a:spcPct val="110000"/>
              </a:lnSpc>
              <a:defRPr/>
            </a:pPr>
            <a:r>
              <a:rPr lang="en-US" altLang="zh-TW" sz="2200" dirty="0" smtClean="0">
                <a:latin typeface="Cambria" charset="0"/>
                <a:ea typeface="新細明體" charset="0"/>
                <a:cs typeface="新細明體" charset="0"/>
              </a:rPr>
              <a:t>24</a:t>
            </a:r>
            <a:r>
              <a:rPr lang="en-US" altLang="zh-TW" sz="2200" dirty="0">
                <a:latin typeface="Cambria" charset="0"/>
                <a:ea typeface="新細明體" charset="0"/>
                <a:cs typeface="新細明體" charset="0"/>
              </a:rPr>
              <a:t>-bit color image and 8-bit color image</a:t>
            </a:r>
          </a:p>
          <a:p>
            <a:pPr lvl="1">
              <a:lnSpc>
                <a:spcPct val="110000"/>
              </a:lnSpc>
              <a:defRPr/>
            </a:pPr>
            <a:r>
              <a:rPr lang="en-US" altLang="zh-TW" sz="2200" dirty="0">
                <a:latin typeface="Cambria" charset="0"/>
                <a:ea typeface="新細明體" charset="0"/>
                <a:cs typeface="新細明體" charset="0"/>
              </a:rPr>
              <a:t>Histogram and color lookup </a:t>
            </a:r>
            <a:r>
              <a:rPr lang="en-US" altLang="zh-TW" sz="2200" dirty="0" smtClean="0">
                <a:latin typeface="Cambria" charset="0"/>
                <a:ea typeface="新細明體" charset="0"/>
                <a:cs typeface="新細明體" charset="0"/>
              </a:rPr>
              <a:t>tables</a:t>
            </a:r>
          </a:p>
          <a:p>
            <a:pPr>
              <a:lnSpc>
                <a:spcPct val="110000"/>
              </a:lnSpc>
              <a:defRPr/>
            </a:pPr>
            <a:r>
              <a:rPr lang="en-US" altLang="zh-TW" sz="2600" dirty="0">
                <a:latin typeface="Cambria" charset="0"/>
                <a:ea typeface="新細明體" charset="0"/>
                <a:cs typeface="新細明體" charset="0"/>
              </a:rPr>
              <a:t>Some </a:t>
            </a:r>
            <a:r>
              <a:rPr lang="en-US" altLang="zh-CN" sz="2600" dirty="0" smtClean="0">
                <a:latin typeface="Cambria" charset="0"/>
                <a:ea typeface="新細明體" charset="0"/>
                <a:cs typeface="新細明體" charset="0"/>
              </a:rPr>
              <a:t>p</a:t>
            </a:r>
            <a:r>
              <a:rPr lang="en-US" altLang="zh-TW" sz="2600" dirty="0" smtClean="0">
                <a:latin typeface="Cambria" charset="0"/>
                <a:ea typeface="新細明體" charset="0"/>
                <a:cs typeface="新細明體" charset="0"/>
              </a:rPr>
              <a:t>opular </a:t>
            </a:r>
            <a:r>
              <a:rPr lang="en-US" altLang="zh-CN" sz="2600" dirty="0" smtClean="0">
                <a:latin typeface="Cambria" charset="0"/>
                <a:ea typeface="新細明體" charset="0"/>
                <a:cs typeface="新細明體" charset="0"/>
              </a:rPr>
              <a:t>i</a:t>
            </a:r>
            <a:r>
              <a:rPr lang="en-US" altLang="zh-TW" sz="2600" dirty="0" smtClean="0">
                <a:latin typeface="Cambria" charset="0"/>
                <a:ea typeface="新細明體" charset="0"/>
                <a:cs typeface="新細明體" charset="0"/>
              </a:rPr>
              <a:t>mage </a:t>
            </a:r>
            <a:r>
              <a:rPr lang="en-US" altLang="zh-CN" sz="2600" dirty="0" smtClean="0">
                <a:latin typeface="Cambria" charset="0"/>
                <a:ea typeface="新細明體" charset="0"/>
                <a:cs typeface="新細明體" charset="0"/>
              </a:rPr>
              <a:t>f</a:t>
            </a:r>
            <a:r>
              <a:rPr lang="en-US" altLang="zh-TW" sz="2600" dirty="0" smtClean="0">
                <a:latin typeface="Cambria" charset="0"/>
                <a:ea typeface="新細明體" charset="0"/>
                <a:cs typeface="新細明體" charset="0"/>
              </a:rPr>
              <a:t>ile </a:t>
            </a:r>
            <a:r>
              <a:rPr lang="en-US" altLang="zh-CN" sz="2600" dirty="0" smtClean="0">
                <a:latin typeface="Cambria" charset="0"/>
                <a:ea typeface="新細明體" charset="0"/>
                <a:cs typeface="新細明體" charset="0"/>
              </a:rPr>
              <a:t>f</a:t>
            </a:r>
            <a:r>
              <a:rPr lang="en-US" altLang="zh-TW" sz="2600" dirty="0" smtClean="0">
                <a:latin typeface="Cambria" charset="0"/>
                <a:ea typeface="新細明體" charset="0"/>
                <a:cs typeface="新細明體" charset="0"/>
              </a:rPr>
              <a:t>ormat</a:t>
            </a:r>
            <a:endParaRPr lang="en-US" altLang="zh-TW" sz="2600" dirty="0">
              <a:latin typeface="Cambria" charset="0"/>
              <a:ea typeface="新細明體" charset="0"/>
              <a:cs typeface="新細明體" charset="0"/>
            </a:endParaRPr>
          </a:p>
          <a:p>
            <a:pPr>
              <a:lnSpc>
                <a:spcPct val="110000"/>
              </a:lnSpc>
              <a:defRPr/>
            </a:pPr>
            <a:r>
              <a:rPr lang="en-US" altLang="zh-TW" sz="2600" dirty="0">
                <a:latin typeface="Cambria" charset="0"/>
                <a:ea typeface="新細明體" charset="0"/>
                <a:cs typeface="新細明體" charset="0"/>
              </a:rPr>
              <a:t>Some calculations</a:t>
            </a:r>
          </a:p>
          <a:p>
            <a:pPr lvl="1">
              <a:lnSpc>
                <a:spcPct val="110000"/>
              </a:lnSpc>
              <a:defRPr/>
            </a:pPr>
            <a:r>
              <a:rPr lang="en-US" altLang="zh-TW" sz="2200" dirty="0">
                <a:solidFill>
                  <a:srgbClr val="000000"/>
                </a:solidFill>
                <a:latin typeface="Cambria" charset="0"/>
                <a:ea typeface="新細明體" charset="0"/>
                <a:cs typeface="新細明體" charset="0"/>
              </a:rPr>
              <a:t>How to calculate the size of image?</a:t>
            </a:r>
          </a:p>
          <a:p>
            <a:pPr lvl="1">
              <a:lnSpc>
                <a:spcPct val="110000"/>
              </a:lnSpc>
              <a:defRPr/>
            </a:pPr>
            <a:r>
              <a:rPr lang="en-US" altLang="zh-TW" sz="2200" dirty="0">
                <a:latin typeface="Cambria" charset="0"/>
                <a:ea typeface="新細明體" charset="0"/>
                <a:cs typeface="新細明體" charset="0"/>
              </a:rPr>
              <a:t>How to transform 24 bit color image to 8 bit color image?</a:t>
            </a:r>
          </a:p>
          <a:p>
            <a:pPr lvl="1">
              <a:lnSpc>
                <a:spcPct val="110000"/>
              </a:lnSpc>
              <a:defRPr/>
            </a:pPr>
            <a:r>
              <a:rPr lang="en-US" altLang="zh-TW" sz="2200" dirty="0">
                <a:latin typeface="Cambria" charset="0"/>
                <a:ea typeface="新細明體" charset="0"/>
                <a:cs typeface="新細明體" charset="0"/>
              </a:rPr>
              <a:t>How to calculate histogram?</a:t>
            </a:r>
          </a:p>
          <a:p>
            <a:pPr lvl="1">
              <a:lnSpc>
                <a:spcPct val="110000"/>
              </a:lnSpc>
              <a:defRPr/>
            </a:pPr>
            <a:r>
              <a:rPr lang="en-US" altLang="zh-TW" sz="2200" dirty="0">
                <a:latin typeface="Cambria" charset="0"/>
                <a:ea typeface="新細明體" charset="0"/>
                <a:cs typeface="新細明體" charset="0"/>
              </a:rPr>
              <a:t>How does dithering work? </a:t>
            </a:r>
          </a:p>
          <a:p>
            <a:pPr>
              <a:lnSpc>
                <a:spcPct val="110000"/>
              </a:lnSpc>
              <a:defRPr/>
            </a:pPr>
            <a:endParaRPr lang="en-US" altLang="zh-TW" sz="3000" dirty="0">
              <a:latin typeface="Cambria" charset="0"/>
              <a:ea typeface="新細明體" charset="0"/>
              <a:cs typeface="新細明體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8196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Calibri" charset="0"/>
                <a:ea typeface="新細明體" charset="0"/>
                <a:cs typeface="新細明體" charset="0"/>
              </a:rPr>
              <a:t>Gray-Level </a:t>
            </a:r>
            <a:r>
              <a:rPr lang="en-US" altLang="zh-TW" dirty="0" smtClean="0">
                <a:latin typeface="Calibri" charset="0"/>
                <a:ea typeface="新細明體" charset="0"/>
                <a:cs typeface="新細明體" charset="0"/>
              </a:rPr>
              <a:t>Image </a:t>
            </a:r>
            <a:r>
              <a:rPr lang="zh-CN" altLang="en-US" dirty="0" smtClean="0">
                <a:latin typeface="Calibri" charset="0"/>
                <a:ea typeface="新細明體" charset="0"/>
                <a:cs typeface="新細明體" charset="0"/>
              </a:rPr>
              <a:t>（灰度图像）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16830"/>
            <a:ext cx="7886700" cy="4908365"/>
          </a:xfrm>
        </p:spPr>
        <p:txBody>
          <a:bodyPr>
            <a:normAutofit/>
          </a:bodyPr>
          <a:lstStyle/>
          <a:p>
            <a:r>
              <a:rPr lang="en-US" altLang="zh-TW" sz="2400" dirty="0">
                <a:latin typeface="Cambria" charset="0"/>
                <a:ea typeface="新細明體" charset="0"/>
                <a:cs typeface="新細明體" charset="0"/>
              </a:rPr>
              <a:t>Image is represented using luminance</a:t>
            </a:r>
            <a:r>
              <a:rPr lang="zh-CN" altLang="en-US" sz="2400" dirty="0">
                <a:latin typeface="Cambria" charset="0"/>
                <a:ea typeface="新細明體" charset="0"/>
                <a:cs typeface="新細明體" charset="0"/>
              </a:rPr>
              <a:t>（亮度）</a:t>
            </a:r>
            <a:r>
              <a:rPr lang="en-US" altLang="zh-TW" sz="2400" dirty="0">
                <a:latin typeface="Cambria" charset="0"/>
                <a:ea typeface="新細明體" charset="0"/>
                <a:cs typeface="新細明體" charset="0"/>
              </a:rPr>
              <a:t> information only</a:t>
            </a:r>
          </a:p>
          <a:p>
            <a:r>
              <a:rPr lang="en-US" altLang="zh-TW" sz="2400" dirty="0">
                <a:latin typeface="Cambria" charset="0"/>
                <a:ea typeface="新細明體" charset="0"/>
                <a:cs typeface="新細明體" charset="0"/>
              </a:rPr>
              <a:t>8-bit gray-level image</a:t>
            </a:r>
          </a:p>
          <a:p>
            <a:pPr lvl="1"/>
            <a:r>
              <a:rPr lang="en-US" altLang="zh-TW" dirty="0">
                <a:latin typeface="Cambria" charset="0"/>
                <a:ea typeface="新細明體" charset="0"/>
                <a:cs typeface="新細明體" charset="0"/>
              </a:rPr>
              <a:t>Each pixel has a gray value between 0 and </a:t>
            </a:r>
            <a:r>
              <a:rPr lang="en-US" altLang="zh-TW" dirty="0" smtClean="0">
                <a:latin typeface="Cambria" charset="0"/>
                <a:ea typeface="新細明體" charset="0"/>
                <a:cs typeface="新細明體" charset="0"/>
              </a:rPr>
              <a:t>255</a:t>
            </a:r>
          </a:p>
          <a:p>
            <a:pPr lvl="1"/>
            <a:r>
              <a:rPr lang="en-US" altLang="zh-CN" dirty="0" err="1" smtClean="0">
                <a:latin typeface="Cambria" charset="0"/>
                <a:ea typeface="新細明體" charset="0"/>
                <a:cs typeface="新細明體" charset="0"/>
              </a:rPr>
              <a:t>Matlab</a:t>
            </a:r>
            <a:r>
              <a:rPr lang="en-US" altLang="zh-CN" dirty="0" smtClean="0">
                <a:latin typeface="Cambria" charset="0"/>
                <a:ea typeface="新細明體" charset="0"/>
                <a:cs typeface="新細明體" charset="0"/>
              </a:rPr>
              <a:t> code </a:t>
            </a:r>
            <a:r>
              <a:rPr lang="zh-CN" altLang="en-US" dirty="0" smtClean="0">
                <a:latin typeface="Cambria" charset="0"/>
                <a:ea typeface="新細明體" charset="0"/>
                <a:cs typeface="新細明體" charset="0"/>
              </a:rPr>
              <a:t>： </a:t>
            </a:r>
            <a:r>
              <a:rPr lang="en-US" altLang="zh-TW" dirty="0" smtClean="0">
                <a:latin typeface="Cambria" charset="0"/>
                <a:ea typeface="新細明體" charset="0"/>
                <a:cs typeface="新細明體" charset="0"/>
              </a:rPr>
              <a:t>rgb2gray(I</a:t>
            </a:r>
            <a:r>
              <a:rPr lang="en-US" altLang="zh-TW" dirty="0">
                <a:latin typeface="Cambria" charset="0"/>
                <a:ea typeface="新細明體" charset="0"/>
                <a:cs typeface="新細明體" charset="0"/>
              </a:rPr>
              <a:t>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pPr/>
              <a:t>9</a:t>
            </a:fld>
            <a:endParaRPr lang="zh-CN" altLang="en-US" dirty="0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450" y="3257550"/>
            <a:ext cx="4221163" cy="3743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2763" y="3257550"/>
            <a:ext cx="4192587" cy="3717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4123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3712</TotalTime>
  <Words>2034</Words>
  <Application>Microsoft Office PowerPoint</Application>
  <PresentationFormat>全屏显示(4:3)</PresentationFormat>
  <Paragraphs>750</Paragraphs>
  <Slides>36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36</vt:i4>
      </vt:variant>
    </vt:vector>
  </HeadingPairs>
  <TitlesOfParts>
    <vt:vector size="51" baseType="lpstr">
      <vt:lpstr>04b</vt:lpstr>
      <vt:lpstr>ＭＳ Ｐゴシック</vt:lpstr>
      <vt:lpstr>PMingLiU</vt:lpstr>
      <vt:lpstr>PMingLiU</vt:lpstr>
      <vt:lpstr>黑体</vt:lpstr>
      <vt:lpstr>宋体</vt:lpstr>
      <vt:lpstr>微软雅黑</vt:lpstr>
      <vt:lpstr>Arial</vt:lpstr>
      <vt:lpstr>Calibri</vt:lpstr>
      <vt:lpstr>Calibri Light</vt:lpstr>
      <vt:lpstr>Cambria</vt:lpstr>
      <vt:lpstr>Cambria Math</vt:lpstr>
      <vt:lpstr>Times New Roman</vt:lpstr>
      <vt:lpstr>Wingdings</vt:lpstr>
      <vt:lpstr>Office 主题</vt:lpstr>
      <vt:lpstr>多媒体系统导论——图形和图像的数据表现</vt:lpstr>
      <vt:lpstr>Outline of Lecture 02</vt:lpstr>
      <vt:lpstr>Fundamentals of Image Data Representation</vt:lpstr>
      <vt:lpstr>Fundamentals of Image Data Representation</vt:lpstr>
      <vt:lpstr>Standard Images</vt:lpstr>
      <vt:lpstr>Fundamentals of Image Data Representation</vt:lpstr>
      <vt:lpstr>Fundamentals of Image Data Representation</vt:lpstr>
      <vt:lpstr>Outline of Lecture 02</vt:lpstr>
      <vt:lpstr>Gray-Level Image （灰度图像）</vt:lpstr>
      <vt:lpstr>Gray-Level Image（灰度图像）</vt:lpstr>
      <vt:lpstr>Binary Image （二值图像）</vt:lpstr>
      <vt:lpstr>Bitmap of Gray-level Image</vt:lpstr>
      <vt:lpstr>Bitplane （位平面） of 8-bit image</vt:lpstr>
      <vt:lpstr>Bitplane （位平面） of 8-bit image</vt:lpstr>
      <vt:lpstr>Bitplane （位平面） of 8-bit image</vt:lpstr>
      <vt:lpstr>Bitplane （位平面） of 8-bit image</vt:lpstr>
      <vt:lpstr>Demo of gray image</vt:lpstr>
      <vt:lpstr>Outline of Lecture 02</vt:lpstr>
      <vt:lpstr>24-bit Color Image of RGB Model</vt:lpstr>
      <vt:lpstr>24-bit Color Image</vt:lpstr>
      <vt:lpstr>Color Lookup Tables (颜色查找表)</vt:lpstr>
      <vt:lpstr>Image Histogram（直方图）</vt:lpstr>
      <vt:lpstr>8-bit Color Image</vt:lpstr>
      <vt:lpstr>Outline of Lecture 02</vt:lpstr>
      <vt:lpstr>Some Popular Image File Formats </vt:lpstr>
      <vt:lpstr>Outline of Lecture 02</vt:lpstr>
      <vt:lpstr>How to Calculate the Size of Image</vt:lpstr>
      <vt:lpstr>How to Transform 24-bit to 8-bit?</vt:lpstr>
      <vt:lpstr>How to Calculate Histogram?</vt:lpstr>
      <vt:lpstr>How Does Dithering (抖动) Work? </vt:lpstr>
      <vt:lpstr>Dithering Example</vt:lpstr>
      <vt:lpstr>Dithering Example</vt:lpstr>
      <vt:lpstr>Dithering Example</vt:lpstr>
      <vt:lpstr>Dithering Example</vt:lpstr>
      <vt:lpstr>Algorithm</vt:lpstr>
      <vt:lpstr>Results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Ruizhen Hu</dc:creator>
  <cp:lastModifiedBy>xyz</cp:lastModifiedBy>
  <cp:revision>620</cp:revision>
  <dcterms:created xsi:type="dcterms:W3CDTF">2016-08-04T07:29:19Z</dcterms:created>
  <dcterms:modified xsi:type="dcterms:W3CDTF">2020-04-08T04:43:26Z</dcterms:modified>
</cp:coreProperties>
</file>